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90" r:id="rId2"/>
    <p:sldMasterId id="2147483723" r:id="rId3"/>
    <p:sldMasterId id="2147483744" r:id="rId4"/>
  </p:sldMasterIdLst>
  <p:notesMasterIdLst>
    <p:notesMasterId r:id="rId45"/>
  </p:notesMasterIdLst>
  <p:handoutMasterIdLst>
    <p:handoutMasterId r:id="rId46"/>
  </p:handoutMasterIdLst>
  <p:sldIdLst>
    <p:sldId id="298" r:id="rId5"/>
    <p:sldId id="293" r:id="rId6"/>
    <p:sldId id="325" r:id="rId7"/>
    <p:sldId id="361" r:id="rId8"/>
    <p:sldId id="295" r:id="rId9"/>
    <p:sldId id="348" r:id="rId10"/>
    <p:sldId id="333" r:id="rId11"/>
    <p:sldId id="337" r:id="rId12"/>
    <p:sldId id="299" r:id="rId13"/>
    <p:sldId id="318" r:id="rId14"/>
    <p:sldId id="319" r:id="rId15"/>
    <p:sldId id="320" r:id="rId16"/>
    <p:sldId id="258" r:id="rId17"/>
    <p:sldId id="317" r:id="rId18"/>
    <p:sldId id="301" r:id="rId19"/>
    <p:sldId id="267" r:id="rId20"/>
    <p:sldId id="268" r:id="rId21"/>
    <p:sldId id="271" r:id="rId22"/>
    <p:sldId id="274" r:id="rId23"/>
    <p:sldId id="277" r:id="rId24"/>
    <p:sldId id="285" r:id="rId25"/>
    <p:sldId id="286" r:id="rId26"/>
    <p:sldId id="278" r:id="rId27"/>
    <p:sldId id="287" r:id="rId28"/>
    <p:sldId id="290" r:id="rId29"/>
    <p:sldId id="302" r:id="rId30"/>
    <p:sldId id="303" r:id="rId31"/>
    <p:sldId id="294" r:id="rId32"/>
    <p:sldId id="257" r:id="rId33"/>
    <p:sldId id="321" r:id="rId34"/>
    <p:sldId id="259" r:id="rId35"/>
    <p:sldId id="260" r:id="rId36"/>
    <p:sldId id="261" r:id="rId37"/>
    <p:sldId id="263" r:id="rId38"/>
    <p:sldId id="264" r:id="rId39"/>
    <p:sldId id="322" r:id="rId40"/>
    <p:sldId id="323" r:id="rId41"/>
    <p:sldId id="269" r:id="rId42"/>
    <p:sldId id="362" r:id="rId43"/>
    <p:sldId id="315" r:id="rId44"/>
  </p:sldIdLst>
  <p:sldSz cx="9144000" cy="6858000" type="screen4x3"/>
  <p:notesSz cx="9926638" cy="6797675"/>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9" autoAdjust="0"/>
    <p:restoredTop sz="81852" autoAdjust="0"/>
  </p:normalViewPr>
  <p:slideViewPr>
    <p:cSldViewPr>
      <p:cViewPr varScale="1">
        <p:scale>
          <a:sx n="70" d="100"/>
          <a:sy n="70" d="100"/>
        </p:scale>
        <p:origin x="384" y="8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24.xml"/><Relationship Id="rId3" Type="http://schemas.openxmlformats.org/officeDocument/2006/relationships/slide" Target="slides/slide7.xml"/><Relationship Id="rId7" Type="http://schemas.openxmlformats.org/officeDocument/2006/relationships/slide" Target="slides/slide16.xml"/><Relationship Id="rId12" Type="http://schemas.openxmlformats.org/officeDocument/2006/relationships/slide" Target="slides/slide23.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4.xml"/><Relationship Id="rId11" Type="http://schemas.openxmlformats.org/officeDocument/2006/relationships/slide" Target="slides/slide22.xml"/><Relationship Id="rId5" Type="http://schemas.openxmlformats.org/officeDocument/2006/relationships/slide" Target="slides/slide13.xml"/><Relationship Id="rId15" Type="http://schemas.openxmlformats.org/officeDocument/2006/relationships/slide" Target="slides/slide28.xml"/><Relationship Id="rId10" Type="http://schemas.openxmlformats.org/officeDocument/2006/relationships/slide" Target="slides/slide21.xml"/><Relationship Id="rId4" Type="http://schemas.openxmlformats.org/officeDocument/2006/relationships/slide" Target="slides/slide10.xml"/><Relationship Id="rId9" Type="http://schemas.openxmlformats.org/officeDocument/2006/relationships/slide" Target="slides/slide18.xml"/><Relationship Id="rId14"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a:t>Similar to the use of an assembly line in a manufacturing plant</a:t>
          </a:r>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a:t>New inputs are accepted at one end before previously accepted inputs appear as outputs at the other end</a:t>
          </a:r>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a:t>To apply this concept to instruction execution we must recognize that an instruction has a number of stages</a:t>
          </a:r>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pt>
    <dgm:pt modelId="{E19B2F7D-2FE7-D940-A78C-16267BBAB00A}" type="pres">
      <dgm:prSet presAssocID="{BFD61676-2F7A-6E43-8AD0-DD73FCC8C303}" presName="arrow" presStyleLbl="bgShp" presStyleIdx="0" presStyleCnt="1" custLinFactNeighborX="266" custLinFactNeighborY="-1229"/>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6FAB3283-0E21-244F-BF9C-D42BCB7F3DC0}" type="presOf" srcId="{B3686828-8DD5-134B-8439-580CA571A2FC}" destId="{3D797B7D-59B9-E544-A302-0B69B45F05BD}" srcOrd="0" destOrd="0" presId="urn:microsoft.com/office/officeart/2005/8/layout/hProcess11"/>
    <dgm:cxn modelId="{206E8B93-287C-4140-8E86-F1A7B9AE1A85}" type="presOf" srcId="{83CF20B9-8DD2-F842-9793-B559974FE8AA}" destId="{DD86D1A7-993C-7244-8C6E-441273AA777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41B254BF-644D-904F-B6D6-A31D184E6B66}" type="presOf" srcId="{BFD61676-2F7A-6E43-8AD0-DD73FCC8C303}" destId="{6D1F4806-34FC-614B-91B7-25C9893F14A7}"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a:t>Occur when the pipeline, or some portion of the pipeline, must stall because conditions do not permit continued execution</a:t>
          </a:r>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a:t>Also referred to as a </a:t>
          </a:r>
          <a:r>
            <a:rPr lang="en-GB" i="1" dirty="0"/>
            <a:t>pipeline bubble</a:t>
          </a:r>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a:t>There are three types of hazards:</a:t>
          </a:r>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a:t>Resource</a:t>
          </a:r>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a:t>Data</a:t>
          </a:r>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a:t>Control</a:t>
          </a:r>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E3C19C07-3038-0243-9B75-9220B3F3F171}" type="presOf" srcId="{2E2A47DB-A594-3F48-B13B-DD5C834FD3F3}" destId="{0E2A96DD-9A2D-304B-A545-DFFD197A19FD}" srcOrd="0" destOrd="2"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868B883F-CEC1-E54A-B0C9-2363C31CB29C}" srcId="{7288C513-9138-634A-A59D-8621AF5DB1B2}" destId="{2E2A47DB-A594-3F48-B13B-DD5C834FD3F3}" srcOrd="1" destOrd="0" parTransId="{51982D76-486E-3E4D-8947-9E8F80A75F95}" sibTransId="{3B385EEF-F5ED-1D4E-9AA5-DC7D0AEB5651}"/>
    <dgm:cxn modelId="{9333F340-43C9-2040-A76F-E60C6D357432}" srcId="{1F5AAC0A-6843-6C4D-9F1E-557CCB6D79CE}" destId="{AA2E0C0A-AD41-C941-B906-FA1E246739DF}" srcOrd="0" destOrd="0" parTransId="{D82015F7-94D6-0D49-8422-19C3F5C27B17}" sibTransId="{7C642CD6-87FB-274F-A2E3-F7715ACB8EB1}"/>
    <dgm:cxn modelId="{9E94075E-334E-854A-B40B-4402931D7DAC}" srcId="{7288C513-9138-634A-A59D-8621AF5DB1B2}" destId="{27090480-E7F0-3548-A1FA-23A174051EBA}" srcOrd="0" destOrd="0" parTransId="{8A18D0EF-0E04-6644-850C-002090E53B33}" sibTransId="{DBA2C1EF-8EB7-874E-9F11-54F476C4FDDD}"/>
    <dgm:cxn modelId="{6C119255-4DC0-3D4B-8677-350C3F273889}" type="presOf" srcId="{6A26042E-C4EF-F847-88DD-22568E0807F6}" destId="{5B43A04A-5B4D-FC49-9C8C-79D55B45C474}"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3F789687-66FF-8943-8792-A9C996C5AB66}" type="presOf" srcId="{AA2E0C0A-AD41-C941-B906-FA1E246739DF}" destId="{95FBECC7-0BDA-F64E-BF06-D65A00F03C43}" srcOrd="0" destOrd="0" presId="urn:microsoft.com/office/officeart/2005/8/layout/hProcess11"/>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AC9B7B3-61AB-2D4D-A887-56A9C8B7A8B9}" type="presOf" srcId="{1F5AAC0A-6843-6C4D-9F1E-557CCB6D79CE}" destId="{8F45EA0E-0BD7-C54E-BA84-A9056AE0C297}" srcOrd="0" destOrd="0"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770207-E8F9-274C-B2D0-7F48805A0569}" type="doc">
      <dgm:prSet loTypeId="urn:microsoft.com/office/officeart/2005/8/layout/default#1" loCatId="list" qsTypeId="urn:microsoft.com/office/officeart/2005/8/quickstyle/simple4" qsCatId="simple" csTypeId="urn:microsoft.com/office/officeart/2005/8/colors/colorful3" csCatId="colorful" phldr="1"/>
      <dgm:spPr/>
      <dgm:t>
        <a:bodyPr/>
        <a:lstStyle/>
        <a:p>
          <a:endParaRPr lang="en-US"/>
        </a:p>
      </dgm:t>
    </dgm:pt>
    <dgm:pt modelId="{23546451-0A7F-D945-AFB3-86539740A1F6}">
      <dgm:prSet/>
      <dgm:spPr/>
      <dgm:t>
        <a:bodyPr/>
        <a:lstStyle/>
        <a:p>
          <a:pPr rtl="0"/>
          <a:r>
            <a:rPr lang="en-US" dirty="0">
              <a:solidFill>
                <a:schemeClr val="accent2"/>
              </a:solidFill>
              <a:effectLst/>
            </a:rPr>
            <a:t>Term first coined in 1987</a:t>
          </a:r>
        </a:p>
      </dgm:t>
    </dgm:pt>
    <dgm:pt modelId="{EF00463F-1226-4D47-9165-FD7A200A213C}" type="parTrans" cxnId="{AB5104C3-5259-4B42-A0E2-BEDC01453BEA}">
      <dgm:prSet/>
      <dgm:spPr/>
      <dgm:t>
        <a:bodyPr/>
        <a:lstStyle/>
        <a:p>
          <a:endParaRPr lang="en-US"/>
        </a:p>
      </dgm:t>
    </dgm:pt>
    <dgm:pt modelId="{DA271BAF-2D6D-5C47-9DC0-B2CF89DC40CB}" type="sibTrans" cxnId="{AB5104C3-5259-4B42-A0E2-BEDC01453BEA}">
      <dgm:prSet/>
      <dgm:spPr/>
      <dgm:t>
        <a:bodyPr/>
        <a:lstStyle/>
        <a:p>
          <a:endParaRPr lang="en-US"/>
        </a:p>
      </dgm:t>
    </dgm:pt>
    <dgm:pt modelId="{E860D186-F591-2F4F-8665-BF7EA64D0A37}">
      <dgm:prSet/>
      <dgm:spPr/>
      <dgm:t>
        <a:bodyPr/>
        <a:lstStyle/>
        <a:p>
          <a:pPr rtl="0"/>
          <a:r>
            <a:rPr lang="en-US" dirty="0">
              <a:solidFill>
                <a:schemeClr val="accent2"/>
              </a:solidFill>
              <a:effectLst/>
            </a:rPr>
            <a:t>Refers to a machine that is designed to improve the performance of the execution of scalar instructions</a:t>
          </a:r>
        </a:p>
      </dgm:t>
    </dgm:pt>
    <dgm:pt modelId="{8EEDF29D-F18E-CE48-AAFF-D3E36CD13A87}" type="parTrans" cxnId="{3F3C4279-FE42-FA4A-BEDC-962AE0A5BDA1}">
      <dgm:prSet/>
      <dgm:spPr/>
      <dgm:t>
        <a:bodyPr/>
        <a:lstStyle/>
        <a:p>
          <a:endParaRPr lang="en-US"/>
        </a:p>
      </dgm:t>
    </dgm:pt>
    <dgm:pt modelId="{BA6DD07D-4CFE-EF4C-A87B-7EF49F1AFDBD}" type="sibTrans" cxnId="{3F3C4279-FE42-FA4A-BEDC-962AE0A5BDA1}">
      <dgm:prSet/>
      <dgm:spPr/>
      <dgm:t>
        <a:bodyPr/>
        <a:lstStyle/>
        <a:p>
          <a:endParaRPr lang="en-US"/>
        </a:p>
      </dgm:t>
    </dgm:pt>
    <dgm:pt modelId="{080EF3B0-C666-4241-885E-B86E3A4DF3BE}">
      <dgm:prSet/>
      <dgm:spPr/>
      <dgm:t>
        <a:bodyPr/>
        <a:lstStyle/>
        <a:p>
          <a:pPr rtl="0"/>
          <a:r>
            <a:rPr lang="en-US" dirty="0">
              <a:solidFill>
                <a:schemeClr val="accent2"/>
              </a:solidFill>
              <a:effectLst/>
            </a:rPr>
            <a:t>In most applications the bulk of the operations are on scalar quantities</a:t>
          </a:r>
        </a:p>
      </dgm:t>
    </dgm:pt>
    <dgm:pt modelId="{0D0067CF-5474-2345-8851-6D51F101E0B1}" type="parTrans" cxnId="{357191D1-23F9-7343-B4A8-7F6B9FC27CB2}">
      <dgm:prSet/>
      <dgm:spPr/>
      <dgm:t>
        <a:bodyPr/>
        <a:lstStyle/>
        <a:p>
          <a:endParaRPr lang="en-US"/>
        </a:p>
      </dgm:t>
    </dgm:pt>
    <dgm:pt modelId="{B1C953F8-9C64-3140-B300-A718C6D10265}" type="sibTrans" cxnId="{357191D1-23F9-7343-B4A8-7F6B9FC27CB2}">
      <dgm:prSet/>
      <dgm:spPr/>
      <dgm:t>
        <a:bodyPr/>
        <a:lstStyle/>
        <a:p>
          <a:endParaRPr lang="en-US"/>
        </a:p>
      </dgm:t>
    </dgm:pt>
    <dgm:pt modelId="{FBD38ED5-0C16-A448-93D8-1A36839046B6}">
      <dgm:prSet/>
      <dgm:spPr/>
      <dgm:t>
        <a:bodyPr/>
        <a:lstStyle/>
        <a:p>
          <a:pPr rtl="0"/>
          <a:r>
            <a:rPr lang="en-US" dirty="0">
              <a:solidFill>
                <a:schemeClr val="accent2"/>
              </a:solidFill>
              <a:effectLst/>
            </a:rPr>
            <a:t>Represents the next step in the evolution of high-performance general-purpose processors</a:t>
          </a:r>
        </a:p>
      </dgm:t>
    </dgm:pt>
    <dgm:pt modelId="{5CEB8A04-BED6-814C-BA38-FA1E7284BC3F}" type="parTrans" cxnId="{872FE950-61ED-7F4C-B12F-54B8D15B1C1D}">
      <dgm:prSet/>
      <dgm:spPr/>
      <dgm:t>
        <a:bodyPr/>
        <a:lstStyle/>
        <a:p>
          <a:endParaRPr lang="en-US"/>
        </a:p>
      </dgm:t>
    </dgm:pt>
    <dgm:pt modelId="{D27A1059-5D09-CD43-90C2-D89F91098134}" type="sibTrans" cxnId="{872FE950-61ED-7F4C-B12F-54B8D15B1C1D}">
      <dgm:prSet/>
      <dgm:spPr/>
      <dgm:t>
        <a:bodyPr/>
        <a:lstStyle/>
        <a:p>
          <a:endParaRPr lang="en-US"/>
        </a:p>
      </dgm:t>
    </dgm:pt>
    <dgm:pt modelId="{0B9416B4-8593-2940-95D7-C4901EE5254E}">
      <dgm:prSet/>
      <dgm:spPr/>
      <dgm:t>
        <a:bodyPr/>
        <a:lstStyle/>
        <a:p>
          <a:pPr rtl="0"/>
          <a:r>
            <a:rPr lang="en-US" dirty="0">
              <a:solidFill>
                <a:schemeClr val="accent2"/>
              </a:solidFill>
              <a:effectLst/>
            </a:rPr>
            <a:t>Essence of the approach is the ability to execute instructions independently and concurrently in different pipelines</a:t>
          </a:r>
        </a:p>
      </dgm:t>
    </dgm:pt>
    <dgm:pt modelId="{54226844-DBC9-3243-A6BF-43A9226CB424}" type="parTrans" cxnId="{DBB944AF-3317-DE4A-9F1B-D1E247B1CEA5}">
      <dgm:prSet/>
      <dgm:spPr/>
      <dgm:t>
        <a:bodyPr/>
        <a:lstStyle/>
        <a:p>
          <a:endParaRPr lang="en-US"/>
        </a:p>
      </dgm:t>
    </dgm:pt>
    <dgm:pt modelId="{7DE9C6ED-9BC4-EE41-B7F7-0F1C6B60A220}" type="sibTrans" cxnId="{DBB944AF-3317-DE4A-9F1B-D1E247B1CEA5}">
      <dgm:prSet/>
      <dgm:spPr/>
      <dgm:t>
        <a:bodyPr/>
        <a:lstStyle/>
        <a:p>
          <a:endParaRPr lang="en-US"/>
        </a:p>
      </dgm:t>
    </dgm:pt>
    <dgm:pt modelId="{6635D30B-C01A-E64C-89DF-F743F5B3200B}">
      <dgm:prSet/>
      <dgm:spPr/>
      <dgm:t>
        <a:bodyPr/>
        <a:lstStyle/>
        <a:p>
          <a:pPr rtl="0"/>
          <a:r>
            <a:rPr lang="en-US" dirty="0">
              <a:solidFill>
                <a:schemeClr val="accent2"/>
              </a:solidFill>
              <a:effectLst/>
            </a:rPr>
            <a:t>Concept can be further exploited by allowing instructions to be executed in an order different from the program order</a:t>
          </a:r>
        </a:p>
      </dgm:t>
    </dgm:pt>
    <dgm:pt modelId="{40DF8400-4872-6241-B296-72CE4AF92512}" type="parTrans" cxnId="{72328E18-C482-6244-AE3D-3C20C0D0662F}">
      <dgm:prSet/>
      <dgm:spPr/>
      <dgm:t>
        <a:bodyPr/>
        <a:lstStyle/>
        <a:p>
          <a:endParaRPr lang="en-US"/>
        </a:p>
      </dgm:t>
    </dgm:pt>
    <dgm:pt modelId="{CF343699-F151-604D-9DA7-1A9931B9BEB5}" type="sibTrans" cxnId="{72328E18-C482-6244-AE3D-3C20C0D0662F}">
      <dgm:prSet/>
      <dgm:spPr/>
      <dgm:t>
        <a:bodyPr/>
        <a:lstStyle/>
        <a:p>
          <a:endParaRPr lang="en-US"/>
        </a:p>
      </dgm:t>
    </dgm:pt>
    <dgm:pt modelId="{B4372D5C-9BB6-CA40-B31B-A552D93CA37C}" type="pres">
      <dgm:prSet presAssocID="{06770207-E8F9-274C-B2D0-7F48805A0569}" presName="diagram" presStyleCnt="0">
        <dgm:presLayoutVars>
          <dgm:dir/>
          <dgm:resizeHandles val="exact"/>
        </dgm:presLayoutVars>
      </dgm:prSet>
      <dgm:spPr/>
    </dgm:pt>
    <dgm:pt modelId="{0E85A06D-5EA6-6F48-84D4-C6C5C0FFDA4B}" type="pres">
      <dgm:prSet presAssocID="{23546451-0A7F-D945-AFB3-86539740A1F6}" presName="node" presStyleLbl="node1" presStyleIdx="0" presStyleCnt="6">
        <dgm:presLayoutVars>
          <dgm:bulletEnabled val="1"/>
        </dgm:presLayoutVars>
      </dgm:prSet>
      <dgm:spPr/>
    </dgm:pt>
    <dgm:pt modelId="{86D08747-5BEA-A44A-AEBF-9B228BB6E8D3}" type="pres">
      <dgm:prSet presAssocID="{DA271BAF-2D6D-5C47-9DC0-B2CF89DC40CB}" presName="sibTrans" presStyleCnt="0"/>
      <dgm:spPr/>
    </dgm:pt>
    <dgm:pt modelId="{9468F249-2229-6343-955A-16E121E67C0B}" type="pres">
      <dgm:prSet presAssocID="{E860D186-F591-2F4F-8665-BF7EA64D0A37}" presName="node" presStyleLbl="node1" presStyleIdx="1" presStyleCnt="6">
        <dgm:presLayoutVars>
          <dgm:bulletEnabled val="1"/>
        </dgm:presLayoutVars>
      </dgm:prSet>
      <dgm:spPr/>
    </dgm:pt>
    <dgm:pt modelId="{E38BD760-CBD2-A74F-A348-4D2220C09F02}" type="pres">
      <dgm:prSet presAssocID="{BA6DD07D-4CFE-EF4C-A87B-7EF49F1AFDBD}" presName="sibTrans" presStyleCnt="0"/>
      <dgm:spPr/>
    </dgm:pt>
    <dgm:pt modelId="{D498951D-B9E5-074D-A633-8765BD0E40E7}" type="pres">
      <dgm:prSet presAssocID="{080EF3B0-C666-4241-885E-B86E3A4DF3BE}" presName="node" presStyleLbl="node1" presStyleIdx="2" presStyleCnt="6">
        <dgm:presLayoutVars>
          <dgm:bulletEnabled val="1"/>
        </dgm:presLayoutVars>
      </dgm:prSet>
      <dgm:spPr/>
    </dgm:pt>
    <dgm:pt modelId="{D604DB1D-1EE6-7144-9EF4-55DAB5D39A52}" type="pres">
      <dgm:prSet presAssocID="{B1C953F8-9C64-3140-B300-A718C6D10265}" presName="sibTrans" presStyleCnt="0"/>
      <dgm:spPr/>
    </dgm:pt>
    <dgm:pt modelId="{300E7B59-DB65-E342-8A39-01609CEE9560}" type="pres">
      <dgm:prSet presAssocID="{FBD38ED5-0C16-A448-93D8-1A36839046B6}" presName="node" presStyleLbl="node1" presStyleIdx="3" presStyleCnt="6">
        <dgm:presLayoutVars>
          <dgm:bulletEnabled val="1"/>
        </dgm:presLayoutVars>
      </dgm:prSet>
      <dgm:spPr/>
    </dgm:pt>
    <dgm:pt modelId="{27C5CCF5-123F-1246-A67C-B0E3F994F65C}" type="pres">
      <dgm:prSet presAssocID="{D27A1059-5D09-CD43-90C2-D89F91098134}" presName="sibTrans" presStyleCnt="0"/>
      <dgm:spPr/>
    </dgm:pt>
    <dgm:pt modelId="{CA4CB505-AC4B-A344-9B73-DBAE688B3B56}" type="pres">
      <dgm:prSet presAssocID="{0B9416B4-8593-2940-95D7-C4901EE5254E}" presName="node" presStyleLbl="node1" presStyleIdx="4" presStyleCnt="6">
        <dgm:presLayoutVars>
          <dgm:bulletEnabled val="1"/>
        </dgm:presLayoutVars>
      </dgm:prSet>
      <dgm:spPr/>
    </dgm:pt>
    <dgm:pt modelId="{F90B1948-796B-8A46-80BB-F0FF9E483867}" type="pres">
      <dgm:prSet presAssocID="{7DE9C6ED-9BC4-EE41-B7F7-0F1C6B60A220}" presName="sibTrans" presStyleCnt="0"/>
      <dgm:spPr/>
    </dgm:pt>
    <dgm:pt modelId="{5B42ECAD-645F-8245-B99E-D104F7E56740}" type="pres">
      <dgm:prSet presAssocID="{6635D30B-C01A-E64C-89DF-F743F5B3200B}" presName="node" presStyleLbl="node1" presStyleIdx="5" presStyleCnt="6">
        <dgm:presLayoutVars>
          <dgm:bulletEnabled val="1"/>
        </dgm:presLayoutVars>
      </dgm:prSet>
      <dgm:spPr/>
    </dgm:pt>
  </dgm:ptLst>
  <dgm:cxnLst>
    <dgm:cxn modelId="{72328E18-C482-6244-AE3D-3C20C0D0662F}" srcId="{06770207-E8F9-274C-B2D0-7F48805A0569}" destId="{6635D30B-C01A-E64C-89DF-F743F5B3200B}" srcOrd="5" destOrd="0" parTransId="{40DF8400-4872-6241-B296-72CE4AF92512}" sibTransId="{CF343699-F151-604D-9DA7-1A9931B9BEB5}"/>
    <dgm:cxn modelId="{6B103B19-8EAD-4A3B-8FBB-848C3AA91854}" type="presOf" srcId="{06770207-E8F9-274C-B2D0-7F48805A0569}" destId="{B4372D5C-9BB6-CA40-B31B-A552D93CA37C}" srcOrd="0" destOrd="0" presId="urn:microsoft.com/office/officeart/2005/8/layout/default#1"/>
    <dgm:cxn modelId="{8DC1936F-1C5D-4D87-8E71-9F60A43CB183}" type="presOf" srcId="{0B9416B4-8593-2940-95D7-C4901EE5254E}" destId="{CA4CB505-AC4B-A344-9B73-DBAE688B3B56}" srcOrd="0" destOrd="0" presId="urn:microsoft.com/office/officeart/2005/8/layout/default#1"/>
    <dgm:cxn modelId="{872FE950-61ED-7F4C-B12F-54B8D15B1C1D}" srcId="{06770207-E8F9-274C-B2D0-7F48805A0569}" destId="{FBD38ED5-0C16-A448-93D8-1A36839046B6}" srcOrd="3" destOrd="0" parTransId="{5CEB8A04-BED6-814C-BA38-FA1E7284BC3F}" sibTransId="{D27A1059-5D09-CD43-90C2-D89F91098134}"/>
    <dgm:cxn modelId="{3F3C4279-FE42-FA4A-BEDC-962AE0A5BDA1}" srcId="{06770207-E8F9-274C-B2D0-7F48805A0569}" destId="{E860D186-F591-2F4F-8665-BF7EA64D0A37}" srcOrd="1" destOrd="0" parTransId="{8EEDF29D-F18E-CE48-AAFF-D3E36CD13A87}" sibTransId="{BA6DD07D-4CFE-EF4C-A87B-7EF49F1AFDBD}"/>
    <dgm:cxn modelId="{7E15129C-85CA-49F6-A82D-A78AD54D1124}" type="presOf" srcId="{080EF3B0-C666-4241-885E-B86E3A4DF3BE}" destId="{D498951D-B9E5-074D-A633-8765BD0E40E7}" srcOrd="0" destOrd="0" presId="urn:microsoft.com/office/officeart/2005/8/layout/default#1"/>
    <dgm:cxn modelId="{DBB944AF-3317-DE4A-9F1B-D1E247B1CEA5}" srcId="{06770207-E8F9-274C-B2D0-7F48805A0569}" destId="{0B9416B4-8593-2940-95D7-C4901EE5254E}" srcOrd="4" destOrd="0" parTransId="{54226844-DBC9-3243-A6BF-43A9226CB424}" sibTransId="{7DE9C6ED-9BC4-EE41-B7F7-0F1C6B60A220}"/>
    <dgm:cxn modelId="{C35BFEBD-CA39-4A1A-BFE7-7B1DE6E54B39}" type="presOf" srcId="{6635D30B-C01A-E64C-89DF-F743F5B3200B}" destId="{5B42ECAD-645F-8245-B99E-D104F7E56740}" srcOrd="0" destOrd="0" presId="urn:microsoft.com/office/officeart/2005/8/layout/default#1"/>
    <dgm:cxn modelId="{AB5104C3-5259-4B42-A0E2-BEDC01453BEA}" srcId="{06770207-E8F9-274C-B2D0-7F48805A0569}" destId="{23546451-0A7F-D945-AFB3-86539740A1F6}" srcOrd="0" destOrd="0" parTransId="{EF00463F-1226-4D47-9165-FD7A200A213C}" sibTransId="{DA271BAF-2D6D-5C47-9DC0-B2CF89DC40CB}"/>
    <dgm:cxn modelId="{A42B7CCD-F85D-48D5-9313-CD2BEC5A762E}" type="presOf" srcId="{23546451-0A7F-D945-AFB3-86539740A1F6}" destId="{0E85A06D-5EA6-6F48-84D4-C6C5C0FFDA4B}" srcOrd="0" destOrd="0" presId="urn:microsoft.com/office/officeart/2005/8/layout/default#1"/>
    <dgm:cxn modelId="{357191D1-23F9-7343-B4A8-7F6B9FC27CB2}" srcId="{06770207-E8F9-274C-B2D0-7F48805A0569}" destId="{080EF3B0-C666-4241-885E-B86E3A4DF3BE}" srcOrd="2" destOrd="0" parTransId="{0D0067CF-5474-2345-8851-6D51F101E0B1}" sibTransId="{B1C953F8-9C64-3140-B300-A718C6D10265}"/>
    <dgm:cxn modelId="{C0F8C3D2-0C0D-456E-9B3E-90EAF231A0B5}" type="presOf" srcId="{E860D186-F591-2F4F-8665-BF7EA64D0A37}" destId="{9468F249-2229-6343-955A-16E121E67C0B}" srcOrd="0" destOrd="0" presId="urn:microsoft.com/office/officeart/2005/8/layout/default#1"/>
    <dgm:cxn modelId="{B48D6AEB-F1BC-4CC7-99A8-97B223B2099E}" type="presOf" srcId="{FBD38ED5-0C16-A448-93D8-1A36839046B6}" destId="{300E7B59-DB65-E342-8A39-01609CEE9560}" srcOrd="0" destOrd="0" presId="urn:microsoft.com/office/officeart/2005/8/layout/default#1"/>
    <dgm:cxn modelId="{B81B2121-A048-4D14-9B14-43461F45B045}" type="presParOf" srcId="{B4372D5C-9BB6-CA40-B31B-A552D93CA37C}" destId="{0E85A06D-5EA6-6F48-84D4-C6C5C0FFDA4B}" srcOrd="0" destOrd="0" presId="urn:microsoft.com/office/officeart/2005/8/layout/default#1"/>
    <dgm:cxn modelId="{2247398A-A02D-4B8E-96EC-F0CA19C967A1}" type="presParOf" srcId="{B4372D5C-9BB6-CA40-B31B-A552D93CA37C}" destId="{86D08747-5BEA-A44A-AEBF-9B228BB6E8D3}" srcOrd="1" destOrd="0" presId="urn:microsoft.com/office/officeart/2005/8/layout/default#1"/>
    <dgm:cxn modelId="{B584E7E2-F762-47FE-B927-C4ED3902824B}" type="presParOf" srcId="{B4372D5C-9BB6-CA40-B31B-A552D93CA37C}" destId="{9468F249-2229-6343-955A-16E121E67C0B}" srcOrd="2" destOrd="0" presId="urn:microsoft.com/office/officeart/2005/8/layout/default#1"/>
    <dgm:cxn modelId="{16C14581-C198-45EF-AEE4-972581ED4B13}" type="presParOf" srcId="{B4372D5C-9BB6-CA40-B31B-A552D93CA37C}" destId="{E38BD760-CBD2-A74F-A348-4D2220C09F02}" srcOrd="3" destOrd="0" presId="urn:microsoft.com/office/officeart/2005/8/layout/default#1"/>
    <dgm:cxn modelId="{9E674291-6ECB-4C2C-BC8B-DE47E1C9B3CF}" type="presParOf" srcId="{B4372D5C-9BB6-CA40-B31B-A552D93CA37C}" destId="{D498951D-B9E5-074D-A633-8765BD0E40E7}" srcOrd="4" destOrd="0" presId="urn:microsoft.com/office/officeart/2005/8/layout/default#1"/>
    <dgm:cxn modelId="{0F284916-C5A0-4C99-8BCE-862E1328D920}" type="presParOf" srcId="{B4372D5C-9BB6-CA40-B31B-A552D93CA37C}" destId="{D604DB1D-1EE6-7144-9EF4-55DAB5D39A52}" srcOrd="5" destOrd="0" presId="urn:microsoft.com/office/officeart/2005/8/layout/default#1"/>
    <dgm:cxn modelId="{E52E5FF3-C471-4612-A64A-D5CFE51307D0}" type="presParOf" srcId="{B4372D5C-9BB6-CA40-B31B-A552D93CA37C}" destId="{300E7B59-DB65-E342-8A39-01609CEE9560}" srcOrd="6" destOrd="0" presId="urn:microsoft.com/office/officeart/2005/8/layout/default#1"/>
    <dgm:cxn modelId="{ABF79923-C262-4887-B49F-2BE634FA4517}" type="presParOf" srcId="{B4372D5C-9BB6-CA40-B31B-A552D93CA37C}" destId="{27C5CCF5-123F-1246-A67C-B0E3F994F65C}" srcOrd="7" destOrd="0" presId="urn:microsoft.com/office/officeart/2005/8/layout/default#1"/>
    <dgm:cxn modelId="{B514BB64-62FA-4600-A5F1-3BDE3D6104C0}" type="presParOf" srcId="{B4372D5C-9BB6-CA40-B31B-A552D93CA37C}" destId="{CA4CB505-AC4B-A344-9B73-DBAE688B3B56}" srcOrd="8" destOrd="0" presId="urn:microsoft.com/office/officeart/2005/8/layout/default#1"/>
    <dgm:cxn modelId="{D20455B7-88AB-4385-A7F1-FBDB5E3C26CD}" type="presParOf" srcId="{B4372D5C-9BB6-CA40-B31B-A552D93CA37C}" destId="{F90B1948-796B-8A46-80BB-F0FF9E483867}" srcOrd="9" destOrd="0" presId="urn:microsoft.com/office/officeart/2005/8/layout/default#1"/>
    <dgm:cxn modelId="{0BC9FD9E-850B-451D-B223-9E97C9228145}" type="presParOf" srcId="{B4372D5C-9BB6-CA40-B31B-A552D93CA37C}" destId="{5B42ECAD-645F-8245-B99E-D104F7E56740}"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7646FD-BCE0-8542-9814-B243963DED0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C306A93-11C9-B041-AA71-29C2542915B0}">
      <dgm:prSet/>
      <dgm:spPr/>
      <dgm:t>
        <a:bodyPr/>
        <a:lstStyle/>
        <a:p>
          <a:pPr rtl="0"/>
          <a:r>
            <a:rPr lang="en-US" b="1" dirty="0"/>
            <a:t>High-level languages (</a:t>
          </a:r>
          <a:r>
            <a:rPr lang="en-US" b="1" dirty="0" err="1"/>
            <a:t>HLLs</a:t>
          </a:r>
          <a:r>
            <a:rPr lang="en-US" b="1" dirty="0"/>
            <a:t>)</a:t>
          </a:r>
        </a:p>
      </dgm:t>
    </dgm:pt>
    <dgm:pt modelId="{C625C32F-CC1F-FA4D-9D3B-B79C573CF7F7}" type="parTrans" cxnId="{BC4652A9-1A26-FD48-965C-592F1998633A}">
      <dgm:prSet/>
      <dgm:spPr/>
      <dgm:t>
        <a:bodyPr/>
        <a:lstStyle/>
        <a:p>
          <a:endParaRPr lang="en-US"/>
        </a:p>
      </dgm:t>
    </dgm:pt>
    <dgm:pt modelId="{CA8E21F4-7F48-B84E-95B8-A0BA459AA8A0}" type="sibTrans" cxnId="{BC4652A9-1A26-FD48-965C-592F1998633A}">
      <dgm:prSet/>
      <dgm:spPr/>
      <dgm:t>
        <a:bodyPr/>
        <a:lstStyle/>
        <a:p>
          <a:endParaRPr lang="en-US"/>
        </a:p>
      </dgm:t>
    </dgm:pt>
    <dgm:pt modelId="{DB57A243-0F22-FB46-A11E-E5DC4F71289E}">
      <dgm:prSet/>
      <dgm:spPr/>
      <dgm:t>
        <a:bodyPr/>
        <a:lstStyle/>
        <a:p>
          <a:pPr rtl="0"/>
          <a:r>
            <a:rPr lang="en-US" dirty="0"/>
            <a:t>Allow the programmer to express algorithms more concisely</a:t>
          </a:r>
        </a:p>
      </dgm:t>
    </dgm:pt>
    <dgm:pt modelId="{6F5081DD-40D9-1448-ADEC-2901A911F4C9}" type="parTrans" cxnId="{2544E3A7-6EF8-3B4B-B712-2B64D67222E6}">
      <dgm:prSet/>
      <dgm:spPr/>
      <dgm:t>
        <a:bodyPr/>
        <a:lstStyle/>
        <a:p>
          <a:endParaRPr lang="en-US"/>
        </a:p>
      </dgm:t>
    </dgm:pt>
    <dgm:pt modelId="{64A61296-03EF-D247-85FA-865055BE755D}" type="sibTrans" cxnId="{2544E3A7-6EF8-3B4B-B712-2B64D67222E6}">
      <dgm:prSet/>
      <dgm:spPr/>
      <dgm:t>
        <a:bodyPr/>
        <a:lstStyle/>
        <a:p>
          <a:endParaRPr lang="en-US"/>
        </a:p>
      </dgm:t>
    </dgm:pt>
    <dgm:pt modelId="{D3D35D0E-8B44-1C44-8A6F-83502F88CFF6}">
      <dgm:prSet/>
      <dgm:spPr/>
      <dgm:t>
        <a:bodyPr/>
        <a:lstStyle/>
        <a:p>
          <a:pPr rtl="0"/>
          <a:r>
            <a:rPr lang="en-US" dirty="0"/>
            <a:t>Allow the compiler to take care of details that are not important in the programmer’s expression of algorithms</a:t>
          </a:r>
        </a:p>
      </dgm:t>
    </dgm:pt>
    <dgm:pt modelId="{7CD11CFC-3FCE-7D45-BAE5-A005C23D5B6E}" type="parTrans" cxnId="{AC2C923E-6511-E848-A759-572E8989A868}">
      <dgm:prSet/>
      <dgm:spPr/>
      <dgm:t>
        <a:bodyPr/>
        <a:lstStyle/>
        <a:p>
          <a:endParaRPr lang="en-US"/>
        </a:p>
      </dgm:t>
    </dgm:pt>
    <dgm:pt modelId="{DE5A41A5-F688-9649-9505-6F10236B3EA8}" type="sibTrans" cxnId="{AC2C923E-6511-E848-A759-572E8989A868}">
      <dgm:prSet/>
      <dgm:spPr/>
      <dgm:t>
        <a:bodyPr/>
        <a:lstStyle/>
        <a:p>
          <a:endParaRPr lang="en-US"/>
        </a:p>
      </dgm:t>
    </dgm:pt>
    <dgm:pt modelId="{57F262E6-20EE-E544-8A86-C19696EAD634}">
      <dgm:prSet/>
      <dgm:spPr/>
      <dgm:t>
        <a:bodyPr/>
        <a:lstStyle/>
        <a:p>
          <a:pPr rtl="0"/>
          <a:r>
            <a:rPr lang="en-US" dirty="0"/>
            <a:t>Often support naturally the use of structured programming and/or object-oriented design</a:t>
          </a:r>
        </a:p>
      </dgm:t>
    </dgm:pt>
    <dgm:pt modelId="{A5BD7042-0B6B-474A-99CD-1BB0242DFC79}" type="parTrans" cxnId="{2298494D-80B8-104E-AF35-4E04C2B90331}">
      <dgm:prSet/>
      <dgm:spPr/>
      <dgm:t>
        <a:bodyPr/>
        <a:lstStyle/>
        <a:p>
          <a:endParaRPr lang="en-US"/>
        </a:p>
      </dgm:t>
    </dgm:pt>
    <dgm:pt modelId="{17792524-3AC7-F747-84C4-CADBA3B76277}" type="sibTrans" cxnId="{2298494D-80B8-104E-AF35-4E04C2B90331}">
      <dgm:prSet/>
      <dgm:spPr/>
      <dgm:t>
        <a:bodyPr/>
        <a:lstStyle/>
        <a:p>
          <a:endParaRPr lang="en-US"/>
        </a:p>
      </dgm:t>
    </dgm:pt>
    <dgm:pt modelId="{55C070F2-D4B9-F544-8C26-DE1BAC1283E3}">
      <dgm:prSet/>
      <dgm:spPr/>
      <dgm:t>
        <a:bodyPr/>
        <a:lstStyle/>
        <a:p>
          <a:pPr rtl="0"/>
          <a:r>
            <a:rPr lang="en-US" b="1" dirty="0"/>
            <a:t>Semantic gap</a:t>
          </a:r>
        </a:p>
      </dgm:t>
    </dgm:pt>
    <dgm:pt modelId="{2F47751B-F130-EE46-8BCF-F7A1EF428959}" type="parTrans" cxnId="{DA8EEF47-6FD5-604D-A082-EA8FDDE9F2EA}">
      <dgm:prSet/>
      <dgm:spPr/>
      <dgm:t>
        <a:bodyPr/>
        <a:lstStyle/>
        <a:p>
          <a:endParaRPr lang="en-US"/>
        </a:p>
      </dgm:t>
    </dgm:pt>
    <dgm:pt modelId="{830EF5B3-F76E-3848-84F7-ABCBC3192DFE}" type="sibTrans" cxnId="{DA8EEF47-6FD5-604D-A082-EA8FDDE9F2EA}">
      <dgm:prSet/>
      <dgm:spPr/>
      <dgm:t>
        <a:bodyPr/>
        <a:lstStyle/>
        <a:p>
          <a:endParaRPr lang="en-US"/>
        </a:p>
      </dgm:t>
    </dgm:pt>
    <dgm:pt modelId="{EF011CB1-1B41-044E-AD01-77B2F4C6860A}">
      <dgm:prSet/>
      <dgm:spPr/>
      <dgm:t>
        <a:bodyPr/>
        <a:lstStyle/>
        <a:p>
          <a:pPr rtl="0"/>
          <a:r>
            <a:rPr lang="en-US" dirty="0"/>
            <a:t>The difference between the operations provided in </a:t>
          </a:r>
          <a:r>
            <a:rPr lang="en-US" dirty="0" err="1"/>
            <a:t>HLLs</a:t>
          </a:r>
          <a:r>
            <a:rPr lang="en-US" dirty="0"/>
            <a:t>     and those provided in computer architecture</a:t>
          </a:r>
        </a:p>
      </dgm:t>
    </dgm:pt>
    <dgm:pt modelId="{6A3023F9-5A42-1C4C-B049-138E203CE560}" type="parTrans" cxnId="{50304172-1E11-0747-9083-DCF61D6B60F0}">
      <dgm:prSet/>
      <dgm:spPr/>
      <dgm:t>
        <a:bodyPr/>
        <a:lstStyle/>
        <a:p>
          <a:endParaRPr lang="en-US"/>
        </a:p>
      </dgm:t>
    </dgm:pt>
    <dgm:pt modelId="{294EE0E0-A5F6-7647-ABB1-EE700D7F6176}" type="sibTrans" cxnId="{50304172-1E11-0747-9083-DCF61D6B60F0}">
      <dgm:prSet/>
      <dgm:spPr/>
      <dgm:t>
        <a:bodyPr/>
        <a:lstStyle/>
        <a:p>
          <a:endParaRPr lang="en-US"/>
        </a:p>
      </dgm:t>
    </dgm:pt>
    <dgm:pt modelId="{51527142-FC2E-9444-8639-C878AE52A9AB}">
      <dgm:prSet/>
      <dgm:spPr/>
      <dgm:t>
        <a:bodyPr/>
        <a:lstStyle/>
        <a:p>
          <a:pPr rtl="0"/>
          <a:r>
            <a:rPr lang="en-US" b="1" dirty="0"/>
            <a:t>Operations performed</a:t>
          </a:r>
        </a:p>
      </dgm:t>
    </dgm:pt>
    <dgm:pt modelId="{726EEA93-1DE1-8049-92D5-54BB45481F6F}" type="parTrans" cxnId="{32763038-F11A-F142-9371-62C18001E903}">
      <dgm:prSet/>
      <dgm:spPr/>
      <dgm:t>
        <a:bodyPr/>
        <a:lstStyle/>
        <a:p>
          <a:endParaRPr lang="en-US"/>
        </a:p>
      </dgm:t>
    </dgm:pt>
    <dgm:pt modelId="{708ECFFE-332D-4141-B657-D4FDD70DC52A}" type="sibTrans" cxnId="{32763038-F11A-F142-9371-62C18001E903}">
      <dgm:prSet/>
      <dgm:spPr/>
      <dgm:t>
        <a:bodyPr/>
        <a:lstStyle/>
        <a:p>
          <a:endParaRPr lang="en-US"/>
        </a:p>
      </dgm:t>
    </dgm:pt>
    <dgm:pt modelId="{B83B7B7C-5AF8-D143-B6EA-CA7E7F43549F}">
      <dgm:prSet/>
      <dgm:spPr/>
      <dgm:t>
        <a:bodyPr/>
        <a:lstStyle/>
        <a:p>
          <a:pPr rtl="0"/>
          <a:r>
            <a:rPr lang="en-US" dirty="0"/>
            <a:t>Determine the functions to be performed by the processor and its interaction with memory</a:t>
          </a:r>
        </a:p>
      </dgm:t>
    </dgm:pt>
    <dgm:pt modelId="{1207F9CD-9D3E-754E-928E-0FA959E41FD3}" type="parTrans" cxnId="{C16E71AF-D0B7-E34E-806B-3941B59E54A2}">
      <dgm:prSet/>
      <dgm:spPr/>
      <dgm:t>
        <a:bodyPr/>
        <a:lstStyle/>
        <a:p>
          <a:endParaRPr lang="en-US"/>
        </a:p>
      </dgm:t>
    </dgm:pt>
    <dgm:pt modelId="{B0E5244A-D83C-DD48-AD86-47F2F49B3E18}" type="sibTrans" cxnId="{C16E71AF-D0B7-E34E-806B-3941B59E54A2}">
      <dgm:prSet/>
      <dgm:spPr/>
      <dgm:t>
        <a:bodyPr/>
        <a:lstStyle/>
        <a:p>
          <a:endParaRPr lang="en-US"/>
        </a:p>
      </dgm:t>
    </dgm:pt>
    <dgm:pt modelId="{9F3B3F56-958F-0442-90F3-87FCF3AA6678}">
      <dgm:prSet/>
      <dgm:spPr/>
      <dgm:t>
        <a:bodyPr/>
        <a:lstStyle/>
        <a:p>
          <a:pPr rtl="0"/>
          <a:r>
            <a:rPr lang="en-US" b="1" dirty="0"/>
            <a:t>Operands used</a:t>
          </a:r>
        </a:p>
      </dgm:t>
    </dgm:pt>
    <dgm:pt modelId="{F117939D-1086-2F49-9091-FBA8D5AEE25F}" type="parTrans" cxnId="{3523FCB7-0A00-AE48-BF94-12C8BAF5350D}">
      <dgm:prSet/>
      <dgm:spPr/>
      <dgm:t>
        <a:bodyPr/>
        <a:lstStyle/>
        <a:p>
          <a:endParaRPr lang="en-US"/>
        </a:p>
      </dgm:t>
    </dgm:pt>
    <dgm:pt modelId="{07B3EB2D-E735-A349-BBAA-BCF2CCA3C15C}" type="sibTrans" cxnId="{3523FCB7-0A00-AE48-BF94-12C8BAF5350D}">
      <dgm:prSet/>
      <dgm:spPr/>
      <dgm:t>
        <a:bodyPr/>
        <a:lstStyle/>
        <a:p>
          <a:endParaRPr lang="en-US"/>
        </a:p>
      </dgm:t>
    </dgm:pt>
    <dgm:pt modelId="{261D59D9-73E4-6F4F-A6B5-7C2CB54E7B34}">
      <dgm:prSet/>
      <dgm:spPr/>
      <dgm:t>
        <a:bodyPr/>
        <a:lstStyle/>
        <a:p>
          <a:pPr rtl="0"/>
          <a:r>
            <a:rPr lang="en-US" dirty="0"/>
            <a:t>The types of operands and the frequency of their use determine the memory organization for storing them and the addressing modes for accessing them</a:t>
          </a:r>
        </a:p>
      </dgm:t>
    </dgm:pt>
    <dgm:pt modelId="{D460DD62-70C2-D045-B964-9137BFCA38D9}" type="parTrans" cxnId="{00E17532-A389-A447-BDD2-1D3DB55D76EE}">
      <dgm:prSet/>
      <dgm:spPr/>
      <dgm:t>
        <a:bodyPr/>
        <a:lstStyle/>
        <a:p>
          <a:endParaRPr lang="en-US"/>
        </a:p>
      </dgm:t>
    </dgm:pt>
    <dgm:pt modelId="{9396C9B9-A21B-5247-94D7-A2A150516889}" type="sibTrans" cxnId="{00E17532-A389-A447-BDD2-1D3DB55D76EE}">
      <dgm:prSet/>
      <dgm:spPr/>
      <dgm:t>
        <a:bodyPr/>
        <a:lstStyle/>
        <a:p>
          <a:endParaRPr lang="en-US"/>
        </a:p>
      </dgm:t>
    </dgm:pt>
    <dgm:pt modelId="{6D1BB519-C90D-0246-8696-70E0DC54B562}">
      <dgm:prSet/>
      <dgm:spPr/>
      <dgm:t>
        <a:bodyPr/>
        <a:lstStyle/>
        <a:p>
          <a:pPr rtl="0"/>
          <a:r>
            <a:rPr lang="en-US" b="1" dirty="0"/>
            <a:t>Execution sequencing</a:t>
          </a:r>
        </a:p>
      </dgm:t>
    </dgm:pt>
    <dgm:pt modelId="{605A90C6-68E2-724C-B994-DB0F8EE3089C}" type="parTrans" cxnId="{55F524A9-30C4-0A40-9AE0-DB75E998AB4F}">
      <dgm:prSet/>
      <dgm:spPr/>
      <dgm:t>
        <a:bodyPr/>
        <a:lstStyle/>
        <a:p>
          <a:endParaRPr lang="en-US"/>
        </a:p>
      </dgm:t>
    </dgm:pt>
    <dgm:pt modelId="{57404B05-46AE-EE4F-9A8E-DCB737A4E8B3}" type="sibTrans" cxnId="{55F524A9-30C4-0A40-9AE0-DB75E998AB4F}">
      <dgm:prSet/>
      <dgm:spPr/>
      <dgm:t>
        <a:bodyPr/>
        <a:lstStyle/>
        <a:p>
          <a:endParaRPr lang="en-US"/>
        </a:p>
      </dgm:t>
    </dgm:pt>
    <dgm:pt modelId="{4C35E983-3A9C-8F45-B20B-4ABA71D304A7}">
      <dgm:prSet/>
      <dgm:spPr/>
      <dgm:t>
        <a:bodyPr/>
        <a:lstStyle/>
        <a:p>
          <a:pPr rtl="0"/>
          <a:r>
            <a:rPr lang="en-US" dirty="0"/>
            <a:t>Determines the control and pipeline organization</a:t>
          </a:r>
        </a:p>
      </dgm:t>
    </dgm:pt>
    <dgm:pt modelId="{4D6F9C6D-B018-7F47-8363-6CFD14A6D521}" type="parTrans" cxnId="{C3DCEC48-E86B-A14E-A999-183C17FA588C}">
      <dgm:prSet/>
      <dgm:spPr/>
      <dgm:t>
        <a:bodyPr/>
        <a:lstStyle/>
        <a:p>
          <a:endParaRPr lang="en-US"/>
        </a:p>
      </dgm:t>
    </dgm:pt>
    <dgm:pt modelId="{6333021F-AE66-7C47-ACD1-8E5CBDE5F308}" type="sibTrans" cxnId="{C3DCEC48-E86B-A14E-A999-183C17FA588C}">
      <dgm:prSet/>
      <dgm:spPr/>
      <dgm:t>
        <a:bodyPr/>
        <a:lstStyle/>
        <a:p>
          <a:endParaRPr lang="en-US"/>
        </a:p>
      </dgm:t>
    </dgm:pt>
    <dgm:pt modelId="{38D3AC4E-6E4B-0E40-BE77-112CFE60DC55}" type="pres">
      <dgm:prSet presAssocID="{A17646FD-BCE0-8542-9814-B243963DED07}" presName="compositeShape" presStyleCnt="0">
        <dgm:presLayoutVars>
          <dgm:chMax val="7"/>
          <dgm:dir/>
          <dgm:resizeHandles val="exact"/>
        </dgm:presLayoutVars>
      </dgm:prSet>
      <dgm:spPr/>
    </dgm:pt>
    <dgm:pt modelId="{ACFB808D-2E61-934B-ACD9-C7EEF7C732DD}" type="pres">
      <dgm:prSet presAssocID="{1C306A93-11C9-B041-AA71-29C2542915B0}" presName="circ1" presStyleLbl="vennNode1" presStyleIdx="0" presStyleCnt="5"/>
      <dgm:spPr>
        <a:solidFill>
          <a:schemeClr val="accent3"/>
        </a:solidFill>
      </dgm:spPr>
    </dgm:pt>
    <dgm:pt modelId="{0A426012-B87A-EE46-A39B-A0BE9E3ACB09}" type="pres">
      <dgm:prSet presAssocID="{1C306A93-11C9-B041-AA71-29C2542915B0}" presName="circ1Tx" presStyleLbl="revTx" presStyleIdx="0" presStyleCnt="0" custScaleX="139140" custLinFactNeighborX="36298" custLinFactNeighborY="8959">
        <dgm:presLayoutVars>
          <dgm:chMax val="0"/>
          <dgm:chPref val="0"/>
          <dgm:bulletEnabled val="1"/>
        </dgm:presLayoutVars>
      </dgm:prSet>
      <dgm:spPr/>
    </dgm:pt>
    <dgm:pt modelId="{28E12091-6E79-1C48-ACA3-FE28558A8D44}" type="pres">
      <dgm:prSet presAssocID="{55C070F2-D4B9-F544-8C26-DE1BAC1283E3}" presName="circ2" presStyleLbl="vennNode1" presStyleIdx="1" presStyleCnt="5"/>
      <dgm:spPr>
        <a:solidFill>
          <a:schemeClr val="accent4"/>
        </a:solidFill>
      </dgm:spPr>
    </dgm:pt>
    <dgm:pt modelId="{EEBD2FB1-A570-0148-86FF-F07E227B0A4D}" type="pres">
      <dgm:prSet presAssocID="{55C070F2-D4B9-F544-8C26-DE1BAC1283E3}" presName="circ2Tx" presStyleLbl="revTx" presStyleIdx="0" presStyleCnt="0" custLinFactNeighborX="0" custLinFactNeighborY="16718">
        <dgm:presLayoutVars>
          <dgm:chMax val="0"/>
          <dgm:chPref val="0"/>
          <dgm:bulletEnabled val="1"/>
        </dgm:presLayoutVars>
      </dgm:prSet>
      <dgm:spPr/>
    </dgm:pt>
    <dgm:pt modelId="{94FB81A9-EAC4-E444-93E9-119BDE45DF01}" type="pres">
      <dgm:prSet presAssocID="{51527142-FC2E-9444-8639-C878AE52A9AB}" presName="circ3" presStyleLbl="vennNode1" presStyleIdx="2" presStyleCnt="5"/>
      <dgm:spPr/>
    </dgm:pt>
    <dgm:pt modelId="{4DE40C66-C83B-7840-B18A-0B81C98CC140}" type="pres">
      <dgm:prSet presAssocID="{51527142-FC2E-9444-8639-C878AE52A9AB}" presName="circ3Tx" presStyleLbl="revTx" presStyleIdx="0" presStyleCnt="0">
        <dgm:presLayoutVars>
          <dgm:chMax val="0"/>
          <dgm:chPref val="0"/>
          <dgm:bulletEnabled val="1"/>
        </dgm:presLayoutVars>
      </dgm:prSet>
      <dgm:spPr/>
    </dgm:pt>
    <dgm:pt modelId="{7EDF63E7-FFAF-D647-8DF4-644383900574}" type="pres">
      <dgm:prSet presAssocID="{9F3B3F56-958F-0442-90F3-87FCF3AA6678}" presName="circ4" presStyleLbl="vennNode1" presStyleIdx="3" presStyleCnt="5"/>
      <dgm:spPr>
        <a:solidFill>
          <a:schemeClr val="accent4"/>
        </a:solidFill>
      </dgm:spPr>
    </dgm:pt>
    <dgm:pt modelId="{359ABF93-55A7-144A-904E-1B5749C88B1A}" type="pres">
      <dgm:prSet presAssocID="{9F3B3F56-958F-0442-90F3-87FCF3AA6678}" presName="circ4Tx" presStyleLbl="revTx" presStyleIdx="0" presStyleCnt="0">
        <dgm:presLayoutVars>
          <dgm:chMax val="0"/>
          <dgm:chPref val="0"/>
          <dgm:bulletEnabled val="1"/>
        </dgm:presLayoutVars>
      </dgm:prSet>
      <dgm:spPr/>
    </dgm:pt>
    <dgm:pt modelId="{676057F4-B576-244E-B097-0DEE18A72123}" type="pres">
      <dgm:prSet presAssocID="{6D1BB519-C90D-0246-8696-70E0DC54B562}" presName="circ5" presStyleLbl="vennNode1" presStyleIdx="4" presStyleCnt="5"/>
      <dgm:spPr/>
    </dgm:pt>
    <dgm:pt modelId="{EDAD9BF1-7143-1748-BC9E-1F5B136E6FDF}" type="pres">
      <dgm:prSet presAssocID="{6D1BB519-C90D-0246-8696-70E0DC54B562}" presName="circ5Tx" presStyleLbl="revTx" presStyleIdx="0" presStyleCnt="0">
        <dgm:presLayoutVars>
          <dgm:chMax val="0"/>
          <dgm:chPref val="0"/>
          <dgm:bulletEnabled val="1"/>
        </dgm:presLayoutVars>
      </dgm:prSet>
      <dgm:spPr/>
    </dgm:pt>
  </dgm:ptLst>
  <dgm:cxnLst>
    <dgm:cxn modelId="{6FCF820F-2F57-424A-BAC4-1A41B3502F5D}" type="presOf" srcId="{9F3B3F56-958F-0442-90F3-87FCF3AA6678}" destId="{359ABF93-55A7-144A-904E-1B5749C88B1A}" srcOrd="0" destOrd="0" presId="urn:microsoft.com/office/officeart/2005/8/layout/venn1"/>
    <dgm:cxn modelId="{0A2A3510-BF89-B649-B800-4FFFE56FB639}" type="presOf" srcId="{57F262E6-20EE-E544-8A86-C19696EAD634}" destId="{0A426012-B87A-EE46-A39B-A0BE9E3ACB09}" srcOrd="0" destOrd="3" presId="urn:microsoft.com/office/officeart/2005/8/layout/venn1"/>
    <dgm:cxn modelId="{777F0C13-4B0B-C140-B3E6-9FDA5A50F8A3}" type="presOf" srcId="{A17646FD-BCE0-8542-9814-B243963DED07}" destId="{38D3AC4E-6E4B-0E40-BE77-112CFE60DC55}" srcOrd="0" destOrd="0" presId="urn:microsoft.com/office/officeart/2005/8/layout/venn1"/>
    <dgm:cxn modelId="{00E17532-A389-A447-BDD2-1D3DB55D76EE}" srcId="{9F3B3F56-958F-0442-90F3-87FCF3AA6678}" destId="{261D59D9-73E4-6F4F-A6B5-7C2CB54E7B34}" srcOrd="0" destOrd="0" parTransId="{D460DD62-70C2-D045-B964-9137BFCA38D9}" sibTransId="{9396C9B9-A21B-5247-94D7-A2A150516889}"/>
    <dgm:cxn modelId="{32763038-F11A-F142-9371-62C18001E903}" srcId="{A17646FD-BCE0-8542-9814-B243963DED07}" destId="{51527142-FC2E-9444-8639-C878AE52A9AB}" srcOrd="2" destOrd="0" parTransId="{726EEA93-1DE1-8049-92D5-54BB45481F6F}" sibTransId="{708ECFFE-332D-4141-B657-D4FDD70DC52A}"/>
    <dgm:cxn modelId="{AC2C923E-6511-E848-A759-572E8989A868}" srcId="{1C306A93-11C9-B041-AA71-29C2542915B0}" destId="{D3D35D0E-8B44-1C44-8A6F-83502F88CFF6}" srcOrd="1" destOrd="0" parTransId="{7CD11CFC-3FCE-7D45-BAE5-A005C23D5B6E}" sibTransId="{DE5A41A5-F688-9649-9505-6F10236B3EA8}"/>
    <dgm:cxn modelId="{30E8D766-6B52-3B4C-93A8-7DBA2B49DDCF}" type="presOf" srcId="{DB57A243-0F22-FB46-A11E-E5DC4F71289E}" destId="{0A426012-B87A-EE46-A39B-A0BE9E3ACB09}" srcOrd="0" destOrd="1" presId="urn:microsoft.com/office/officeart/2005/8/layout/venn1"/>
    <dgm:cxn modelId="{DA8EEF47-6FD5-604D-A082-EA8FDDE9F2EA}" srcId="{A17646FD-BCE0-8542-9814-B243963DED07}" destId="{55C070F2-D4B9-F544-8C26-DE1BAC1283E3}" srcOrd="1" destOrd="0" parTransId="{2F47751B-F130-EE46-8BCF-F7A1EF428959}" sibTransId="{830EF5B3-F76E-3848-84F7-ABCBC3192DFE}"/>
    <dgm:cxn modelId="{C3DCEC48-E86B-A14E-A999-183C17FA588C}" srcId="{6D1BB519-C90D-0246-8696-70E0DC54B562}" destId="{4C35E983-3A9C-8F45-B20B-4ABA71D304A7}" srcOrd="0" destOrd="0" parTransId="{4D6F9C6D-B018-7F47-8363-6CFD14A6D521}" sibTransId="{6333021F-AE66-7C47-ACD1-8E5CBDE5F308}"/>
    <dgm:cxn modelId="{C8A5FA68-1543-D548-9DD7-F4D530EF00BA}" type="presOf" srcId="{6D1BB519-C90D-0246-8696-70E0DC54B562}" destId="{EDAD9BF1-7143-1748-BC9E-1F5B136E6FDF}" srcOrd="0" destOrd="0" presId="urn:microsoft.com/office/officeart/2005/8/layout/venn1"/>
    <dgm:cxn modelId="{D08E344B-C675-8F48-84EC-A140BD67FB49}" type="presOf" srcId="{EF011CB1-1B41-044E-AD01-77B2F4C6860A}" destId="{EEBD2FB1-A570-0148-86FF-F07E227B0A4D}" srcOrd="0" destOrd="1" presId="urn:microsoft.com/office/officeart/2005/8/layout/venn1"/>
    <dgm:cxn modelId="{8380EC6B-3D9B-4841-A26C-E6AD389B3658}" type="presOf" srcId="{B83B7B7C-5AF8-D143-B6EA-CA7E7F43549F}" destId="{4DE40C66-C83B-7840-B18A-0B81C98CC140}" srcOrd="0" destOrd="1" presId="urn:microsoft.com/office/officeart/2005/8/layout/venn1"/>
    <dgm:cxn modelId="{CF83684D-8643-3C4A-9DF9-FA3F3E632C5D}" type="presOf" srcId="{4C35E983-3A9C-8F45-B20B-4ABA71D304A7}" destId="{EDAD9BF1-7143-1748-BC9E-1F5B136E6FDF}" srcOrd="0" destOrd="1" presId="urn:microsoft.com/office/officeart/2005/8/layout/venn1"/>
    <dgm:cxn modelId="{2298494D-80B8-104E-AF35-4E04C2B90331}" srcId="{1C306A93-11C9-B041-AA71-29C2542915B0}" destId="{57F262E6-20EE-E544-8A86-C19696EAD634}" srcOrd="2" destOrd="0" parTransId="{A5BD7042-0B6B-474A-99CD-1BB0242DFC79}" sibTransId="{17792524-3AC7-F747-84C4-CADBA3B76277}"/>
    <dgm:cxn modelId="{50304172-1E11-0747-9083-DCF61D6B60F0}" srcId="{55C070F2-D4B9-F544-8C26-DE1BAC1283E3}" destId="{EF011CB1-1B41-044E-AD01-77B2F4C6860A}" srcOrd="0" destOrd="0" parTransId="{6A3023F9-5A42-1C4C-B049-138E203CE560}" sibTransId="{294EE0E0-A5F6-7647-ABB1-EE700D7F6176}"/>
    <dgm:cxn modelId="{1120EA53-02E9-894F-B27C-D3CCE77A33F8}" type="presOf" srcId="{51527142-FC2E-9444-8639-C878AE52A9AB}" destId="{4DE40C66-C83B-7840-B18A-0B81C98CC140}" srcOrd="0" destOrd="0" presId="urn:microsoft.com/office/officeart/2005/8/layout/venn1"/>
    <dgm:cxn modelId="{8F931E8D-62F9-9048-BC0F-59907ED0E787}" type="presOf" srcId="{55C070F2-D4B9-F544-8C26-DE1BAC1283E3}" destId="{EEBD2FB1-A570-0148-86FF-F07E227B0A4D}" srcOrd="0" destOrd="0" presId="urn:microsoft.com/office/officeart/2005/8/layout/venn1"/>
    <dgm:cxn modelId="{2544E3A7-6EF8-3B4B-B712-2B64D67222E6}" srcId="{1C306A93-11C9-B041-AA71-29C2542915B0}" destId="{DB57A243-0F22-FB46-A11E-E5DC4F71289E}" srcOrd="0" destOrd="0" parTransId="{6F5081DD-40D9-1448-ADEC-2901A911F4C9}" sibTransId="{64A61296-03EF-D247-85FA-865055BE755D}"/>
    <dgm:cxn modelId="{55F524A9-30C4-0A40-9AE0-DB75E998AB4F}" srcId="{A17646FD-BCE0-8542-9814-B243963DED07}" destId="{6D1BB519-C90D-0246-8696-70E0DC54B562}" srcOrd="4" destOrd="0" parTransId="{605A90C6-68E2-724C-B994-DB0F8EE3089C}" sibTransId="{57404B05-46AE-EE4F-9A8E-DCB737A4E8B3}"/>
    <dgm:cxn modelId="{BC4652A9-1A26-FD48-965C-592F1998633A}" srcId="{A17646FD-BCE0-8542-9814-B243963DED07}" destId="{1C306A93-11C9-B041-AA71-29C2542915B0}" srcOrd="0" destOrd="0" parTransId="{C625C32F-CC1F-FA4D-9D3B-B79C573CF7F7}" sibTransId="{CA8E21F4-7F48-B84E-95B8-A0BA459AA8A0}"/>
    <dgm:cxn modelId="{C16E71AF-D0B7-E34E-806B-3941B59E54A2}" srcId="{51527142-FC2E-9444-8639-C878AE52A9AB}" destId="{B83B7B7C-5AF8-D143-B6EA-CA7E7F43549F}" srcOrd="0" destOrd="0" parTransId="{1207F9CD-9D3E-754E-928E-0FA959E41FD3}" sibTransId="{B0E5244A-D83C-DD48-AD86-47F2F49B3E18}"/>
    <dgm:cxn modelId="{3523FCB7-0A00-AE48-BF94-12C8BAF5350D}" srcId="{A17646FD-BCE0-8542-9814-B243963DED07}" destId="{9F3B3F56-958F-0442-90F3-87FCF3AA6678}" srcOrd="3" destOrd="0" parTransId="{F117939D-1086-2F49-9091-FBA8D5AEE25F}" sibTransId="{07B3EB2D-E735-A349-BBAA-BCF2CCA3C15C}"/>
    <dgm:cxn modelId="{04C58BC6-F53E-194A-8D3B-57A18422034D}" type="presOf" srcId="{D3D35D0E-8B44-1C44-8A6F-83502F88CFF6}" destId="{0A426012-B87A-EE46-A39B-A0BE9E3ACB09}" srcOrd="0" destOrd="2" presId="urn:microsoft.com/office/officeart/2005/8/layout/venn1"/>
    <dgm:cxn modelId="{14E72AD9-2EC9-014E-B79F-E4789028077A}" type="presOf" srcId="{1C306A93-11C9-B041-AA71-29C2542915B0}" destId="{0A426012-B87A-EE46-A39B-A0BE9E3ACB09}" srcOrd="0" destOrd="0" presId="urn:microsoft.com/office/officeart/2005/8/layout/venn1"/>
    <dgm:cxn modelId="{97D5CEFF-740F-FF44-8266-7B1077418C9E}" type="presOf" srcId="{261D59D9-73E4-6F4F-A6B5-7C2CB54E7B34}" destId="{359ABF93-55A7-144A-904E-1B5749C88B1A}" srcOrd="0" destOrd="1" presId="urn:microsoft.com/office/officeart/2005/8/layout/venn1"/>
    <dgm:cxn modelId="{32E7A22D-AD28-7145-8696-856D7C9A577D}" type="presParOf" srcId="{38D3AC4E-6E4B-0E40-BE77-112CFE60DC55}" destId="{ACFB808D-2E61-934B-ACD9-C7EEF7C732DD}" srcOrd="0" destOrd="0" presId="urn:microsoft.com/office/officeart/2005/8/layout/venn1"/>
    <dgm:cxn modelId="{27C13C95-EDC1-2045-9460-B185153E8481}" type="presParOf" srcId="{38D3AC4E-6E4B-0E40-BE77-112CFE60DC55}" destId="{0A426012-B87A-EE46-A39B-A0BE9E3ACB09}" srcOrd="1" destOrd="0" presId="urn:microsoft.com/office/officeart/2005/8/layout/venn1"/>
    <dgm:cxn modelId="{8FEE17FF-2522-4D44-BBCD-340805D1305C}" type="presParOf" srcId="{38D3AC4E-6E4B-0E40-BE77-112CFE60DC55}" destId="{28E12091-6E79-1C48-ACA3-FE28558A8D44}" srcOrd="2" destOrd="0" presId="urn:microsoft.com/office/officeart/2005/8/layout/venn1"/>
    <dgm:cxn modelId="{47B7EA31-E321-D343-9EB8-EE3431AEC100}" type="presParOf" srcId="{38D3AC4E-6E4B-0E40-BE77-112CFE60DC55}" destId="{EEBD2FB1-A570-0148-86FF-F07E227B0A4D}" srcOrd="3" destOrd="0" presId="urn:microsoft.com/office/officeart/2005/8/layout/venn1"/>
    <dgm:cxn modelId="{1EC85ACF-83B5-C74B-8019-7D5D75000A2D}" type="presParOf" srcId="{38D3AC4E-6E4B-0E40-BE77-112CFE60DC55}" destId="{94FB81A9-EAC4-E444-93E9-119BDE45DF01}" srcOrd="4" destOrd="0" presId="urn:microsoft.com/office/officeart/2005/8/layout/venn1"/>
    <dgm:cxn modelId="{92107939-94BE-EB47-837A-52829D79445F}" type="presParOf" srcId="{38D3AC4E-6E4B-0E40-BE77-112CFE60DC55}" destId="{4DE40C66-C83B-7840-B18A-0B81C98CC140}" srcOrd="5" destOrd="0" presId="urn:microsoft.com/office/officeart/2005/8/layout/venn1"/>
    <dgm:cxn modelId="{9E446B24-78E0-7641-BB66-68378890C105}" type="presParOf" srcId="{38D3AC4E-6E4B-0E40-BE77-112CFE60DC55}" destId="{7EDF63E7-FFAF-D647-8DF4-644383900574}" srcOrd="6" destOrd="0" presId="urn:microsoft.com/office/officeart/2005/8/layout/venn1"/>
    <dgm:cxn modelId="{5FEA8994-EDB2-3B49-B3F4-56282A69B796}" type="presParOf" srcId="{38D3AC4E-6E4B-0E40-BE77-112CFE60DC55}" destId="{359ABF93-55A7-144A-904E-1B5749C88B1A}" srcOrd="7" destOrd="0" presId="urn:microsoft.com/office/officeart/2005/8/layout/venn1"/>
    <dgm:cxn modelId="{E3845394-30A2-DC46-BEC7-335E45C7A8F4}" type="presParOf" srcId="{38D3AC4E-6E4B-0E40-BE77-112CFE60DC55}" destId="{676057F4-B576-244E-B097-0DEE18A72123}" srcOrd="8" destOrd="0" presId="urn:microsoft.com/office/officeart/2005/8/layout/venn1"/>
    <dgm:cxn modelId="{500A8945-17D1-BA42-9BF7-DFFFD1DDF859}" type="presParOf" srcId="{38D3AC4E-6E4B-0E40-BE77-112CFE60DC55}" destId="{EDAD9BF1-7143-1748-BC9E-1F5B136E6FDF}"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58A60D-FE78-0F40-BCD3-E8EAB604BC4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369C4F0F-B3D5-5443-8C30-94DC07DAD9C7}">
      <dgm:prSet/>
      <dgm:spPr/>
      <dgm:t>
        <a:bodyPr/>
        <a:lstStyle/>
        <a:p>
          <a:pPr rtl="0"/>
          <a:r>
            <a:rPr lang="en-US" dirty="0"/>
            <a:t>One machine instruction per machine cycle</a:t>
          </a:r>
        </a:p>
      </dgm:t>
    </dgm:pt>
    <dgm:pt modelId="{DDA9615D-95D6-404F-87E6-C35F182BCE49}" type="parTrans" cxnId="{28E11289-8B94-8B40-B967-84612DB9A6C8}">
      <dgm:prSet/>
      <dgm:spPr/>
      <dgm:t>
        <a:bodyPr/>
        <a:lstStyle/>
        <a:p>
          <a:endParaRPr lang="en-US"/>
        </a:p>
      </dgm:t>
    </dgm:pt>
    <dgm:pt modelId="{4D73B6E0-561C-8C4B-B5C7-3DDEE33AA52B}" type="sibTrans" cxnId="{28E11289-8B94-8B40-B967-84612DB9A6C8}">
      <dgm:prSet/>
      <dgm:spPr/>
      <dgm:t>
        <a:bodyPr/>
        <a:lstStyle/>
        <a:p>
          <a:endParaRPr lang="en-US"/>
        </a:p>
      </dgm:t>
    </dgm:pt>
    <dgm:pt modelId="{1B1A0421-080C-344A-A3E1-BB1FCF757927}">
      <dgm:prSet/>
      <dgm:spPr>
        <a:ln>
          <a:solidFill>
            <a:schemeClr val="accent1"/>
          </a:solidFill>
        </a:ln>
      </dgm:spPr>
      <dgm:t>
        <a:bodyPr/>
        <a:lstStyle/>
        <a:p>
          <a:pPr rtl="0"/>
          <a:r>
            <a:rPr lang="en-US" i="1" dirty="0"/>
            <a:t>Machine cycle --- </a:t>
          </a:r>
          <a:r>
            <a:rPr lang="en-US" dirty="0"/>
            <a:t>the time it takes to fetch two operands from registers, perform an ALU operation, and store the result in a register</a:t>
          </a:r>
        </a:p>
      </dgm:t>
    </dgm:pt>
    <dgm:pt modelId="{08E5C0DB-C6B2-B64B-9F42-97ED2381A45B}" type="parTrans" cxnId="{3F5A3832-B78A-6047-B376-C05E6E67C818}">
      <dgm:prSet/>
      <dgm:spPr/>
      <dgm:t>
        <a:bodyPr/>
        <a:lstStyle/>
        <a:p>
          <a:endParaRPr lang="en-US"/>
        </a:p>
      </dgm:t>
    </dgm:pt>
    <dgm:pt modelId="{B9552DE0-6A1C-1344-BBF4-33EE31EB054E}" type="sibTrans" cxnId="{3F5A3832-B78A-6047-B376-C05E6E67C818}">
      <dgm:prSet/>
      <dgm:spPr/>
      <dgm:t>
        <a:bodyPr/>
        <a:lstStyle/>
        <a:p>
          <a:endParaRPr lang="en-US"/>
        </a:p>
      </dgm:t>
    </dgm:pt>
    <dgm:pt modelId="{60120AB5-B5D7-4244-A4C4-93F546098E67}">
      <dgm:prSet/>
      <dgm:spPr/>
      <dgm:t>
        <a:bodyPr/>
        <a:lstStyle/>
        <a:p>
          <a:pPr rtl="0"/>
          <a:r>
            <a:rPr lang="en-GB" dirty="0"/>
            <a:t>Register-to-register operations</a:t>
          </a:r>
        </a:p>
      </dgm:t>
    </dgm:pt>
    <dgm:pt modelId="{538980F7-7F93-C34C-8D35-2D41B4E79A6A}" type="parTrans" cxnId="{0A54D7E8-7B20-584C-870B-3F00F434DE7E}">
      <dgm:prSet/>
      <dgm:spPr/>
      <dgm:t>
        <a:bodyPr/>
        <a:lstStyle/>
        <a:p>
          <a:endParaRPr lang="en-US"/>
        </a:p>
      </dgm:t>
    </dgm:pt>
    <dgm:pt modelId="{F940C37C-6E76-EB49-A3A1-0DC390E0CC70}" type="sibTrans" cxnId="{0A54D7E8-7B20-584C-870B-3F00F434DE7E}">
      <dgm:prSet/>
      <dgm:spPr/>
      <dgm:t>
        <a:bodyPr/>
        <a:lstStyle/>
        <a:p>
          <a:endParaRPr lang="en-US"/>
        </a:p>
      </dgm:t>
    </dgm:pt>
    <dgm:pt modelId="{35121F1A-C7A0-6848-870C-B28B2861A87E}">
      <dgm:prSet/>
      <dgm:spPr>
        <a:ln>
          <a:solidFill>
            <a:schemeClr val="accent1"/>
          </a:solidFill>
        </a:ln>
      </dgm:spPr>
      <dgm:t>
        <a:bodyPr/>
        <a:lstStyle/>
        <a:p>
          <a:pPr rtl="0"/>
          <a:r>
            <a:rPr lang="en-US" dirty="0"/>
            <a:t>Only simple LOAD and STORE operations accessing memory</a:t>
          </a:r>
        </a:p>
      </dgm:t>
    </dgm:pt>
    <dgm:pt modelId="{86FE6B7B-B4E0-0C40-98F3-CBB697CC6A2A}" type="parTrans" cxnId="{45FAE5DE-E44A-EB40-BB1A-F57201DAA944}">
      <dgm:prSet/>
      <dgm:spPr/>
      <dgm:t>
        <a:bodyPr/>
        <a:lstStyle/>
        <a:p>
          <a:endParaRPr lang="en-US"/>
        </a:p>
      </dgm:t>
    </dgm:pt>
    <dgm:pt modelId="{7E3571F0-E73E-D448-B8D7-5D0D8B9EF23F}" type="sibTrans" cxnId="{45FAE5DE-E44A-EB40-BB1A-F57201DAA944}">
      <dgm:prSet/>
      <dgm:spPr/>
      <dgm:t>
        <a:bodyPr/>
        <a:lstStyle/>
        <a:p>
          <a:endParaRPr lang="en-US"/>
        </a:p>
      </dgm:t>
    </dgm:pt>
    <dgm:pt modelId="{B31EFF2C-952C-264C-AD27-94C0D94C474F}">
      <dgm:prSet/>
      <dgm:spPr>
        <a:ln>
          <a:solidFill>
            <a:schemeClr val="accent1"/>
          </a:solidFill>
        </a:ln>
      </dgm:spPr>
      <dgm:t>
        <a:bodyPr/>
        <a:lstStyle/>
        <a:p>
          <a:pPr rtl="0"/>
          <a:r>
            <a:rPr lang="en-US" dirty="0"/>
            <a:t>This simplifies the instruction set and therefore the control unit</a:t>
          </a:r>
        </a:p>
      </dgm:t>
    </dgm:pt>
    <dgm:pt modelId="{4925417B-A127-3D4E-B428-A22026C2BD9C}" type="parTrans" cxnId="{5FA3113C-671C-9148-8F76-7F261B2CBC02}">
      <dgm:prSet/>
      <dgm:spPr/>
      <dgm:t>
        <a:bodyPr/>
        <a:lstStyle/>
        <a:p>
          <a:endParaRPr lang="en-US"/>
        </a:p>
      </dgm:t>
    </dgm:pt>
    <dgm:pt modelId="{BFC3BB77-34C4-A64E-9DD5-26AC6CCE7605}" type="sibTrans" cxnId="{5FA3113C-671C-9148-8F76-7F261B2CBC02}">
      <dgm:prSet/>
      <dgm:spPr/>
      <dgm:t>
        <a:bodyPr/>
        <a:lstStyle/>
        <a:p>
          <a:endParaRPr lang="en-US"/>
        </a:p>
      </dgm:t>
    </dgm:pt>
    <dgm:pt modelId="{8D51B169-5F12-984F-9E21-DFAFCB8C1762}">
      <dgm:prSet/>
      <dgm:spPr/>
      <dgm:t>
        <a:bodyPr/>
        <a:lstStyle/>
        <a:p>
          <a:pPr rtl="0"/>
          <a:r>
            <a:rPr lang="en-US" dirty="0"/>
            <a:t>Simple addressing modes</a:t>
          </a:r>
        </a:p>
      </dgm:t>
    </dgm:pt>
    <dgm:pt modelId="{1F42CE0B-C0BA-B34F-A30E-611CB009B6E1}" type="parTrans" cxnId="{3131A3F9-C6D5-A84C-9F4E-B4AB434ADE2B}">
      <dgm:prSet/>
      <dgm:spPr/>
      <dgm:t>
        <a:bodyPr/>
        <a:lstStyle/>
        <a:p>
          <a:endParaRPr lang="en-US"/>
        </a:p>
      </dgm:t>
    </dgm:pt>
    <dgm:pt modelId="{67389ADB-46EA-A449-9E9C-1C0EDA8EFA37}" type="sibTrans" cxnId="{3131A3F9-C6D5-A84C-9F4E-B4AB434ADE2B}">
      <dgm:prSet/>
      <dgm:spPr/>
      <dgm:t>
        <a:bodyPr/>
        <a:lstStyle/>
        <a:p>
          <a:endParaRPr lang="en-US"/>
        </a:p>
      </dgm:t>
    </dgm:pt>
    <dgm:pt modelId="{279BE4F5-B5CF-7145-8AC4-291BEFBFA557}">
      <dgm:prSet/>
      <dgm:spPr>
        <a:ln>
          <a:solidFill>
            <a:schemeClr val="accent1"/>
          </a:solidFill>
        </a:ln>
      </dgm:spPr>
      <dgm:t>
        <a:bodyPr/>
        <a:lstStyle/>
        <a:p>
          <a:pPr rtl="0"/>
          <a:r>
            <a:rPr lang="en-US" dirty="0"/>
            <a:t>Simplifies the instruction set and the control unit</a:t>
          </a:r>
        </a:p>
      </dgm:t>
    </dgm:pt>
    <dgm:pt modelId="{74CBD9CF-FFC0-214D-B309-F71C39672931}" type="parTrans" cxnId="{FAF26CEA-0E87-AB44-B57C-5F16BD222A5C}">
      <dgm:prSet/>
      <dgm:spPr/>
      <dgm:t>
        <a:bodyPr/>
        <a:lstStyle/>
        <a:p>
          <a:endParaRPr lang="en-US"/>
        </a:p>
      </dgm:t>
    </dgm:pt>
    <dgm:pt modelId="{BBE29709-E103-2348-90BE-C166CFB79720}" type="sibTrans" cxnId="{FAF26CEA-0E87-AB44-B57C-5F16BD222A5C}">
      <dgm:prSet/>
      <dgm:spPr/>
      <dgm:t>
        <a:bodyPr/>
        <a:lstStyle/>
        <a:p>
          <a:endParaRPr lang="en-US"/>
        </a:p>
      </dgm:t>
    </dgm:pt>
    <dgm:pt modelId="{F6870BE2-4932-1247-AB69-278F71D85997}">
      <dgm:prSet/>
      <dgm:spPr/>
      <dgm:t>
        <a:bodyPr/>
        <a:lstStyle/>
        <a:p>
          <a:pPr rtl="0"/>
          <a:r>
            <a:rPr lang="en-US" dirty="0"/>
            <a:t>Simple instruction formats</a:t>
          </a:r>
        </a:p>
      </dgm:t>
    </dgm:pt>
    <dgm:pt modelId="{BA78A1DF-317D-DF47-B7AE-F1AEDDBB4F38}" type="parTrans" cxnId="{1307917C-899E-764B-A3D7-FFB6AF9DB95E}">
      <dgm:prSet/>
      <dgm:spPr/>
      <dgm:t>
        <a:bodyPr/>
        <a:lstStyle/>
        <a:p>
          <a:endParaRPr lang="en-US"/>
        </a:p>
      </dgm:t>
    </dgm:pt>
    <dgm:pt modelId="{953C6E7E-9EE0-8B4C-94C4-F62C6CC909C7}" type="sibTrans" cxnId="{1307917C-899E-764B-A3D7-FFB6AF9DB95E}">
      <dgm:prSet/>
      <dgm:spPr/>
      <dgm:t>
        <a:bodyPr/>
        <a:lstStyle/>
        <a:p>
          <a:endParaRPr lang="en-US"/>
        </a:p>
      </dgm:t>
    </dgm:pt>
    <dgm:pt modelId="{064F0035-76C0-2B4B-910F-114E64396006}">
      <dgm:prSet/>
      <dgm:spPr>
        <a:ln>
          <a:solidFill>
            <a:schemeClr val="accent1"/>
          </a:solidFill>
        </a:ln>
      </dgm:spPr>
      <dgm:t>
        <a:bodyPr/>
        <a:lstStyle/>
        <a:p>
          <a:pPr rtl="0"/>
          <a:r>
            <a:rPr lang="en-US" dirty="0"/>
            <a:t>Generally only one or a few formats are used</a:t>
          </a:r>
        </a:p>
      </dgm:t>
    </dgm:pt>
    <dgm:pt modelId="{A663C3F2-A414-8743-A99B-913C0360F914}" type="parTrans" cxnId="{DEF1544C-3E7E-B54B-B008-E243A666DA4C}">
      <dgm:prSet/>
      <dgm:spPr/>
      <dgm:t>
        <a:bodyPr/>
        <a:lstStyle/>
        <a:p>
          <a:endParaRPr lang="en-US"/>
        </a:p>
      </dgm:t>
    </dgm:pt>
    <dgm:pt modelId="{059C506A-124F-1D49-99C9-FF5F1F56002C}" type="sibTrans" cxnId="{DEF1544C-3E7E-B54B-B008-E243A666DA4C}">
      <dgm:prSet/>
      <dgm:spPr/>
      <dgm:t>
        <a:bodyPr/>
        <a:lstStyle/>
        <a:p>
          <a:endParaRPr lang="en-US"/>
        </a:p>
      </dgm:t>
    </dgm:pt>
    <dgm:pt modelId="{322C46EA-8C4A-8C4F-998C-2DD967E5ABD6}">
      <dgm:prSet/>
      <dgm:spPr>
        <a:ln>
          <a:solidFill>
            <a:schemeClr val="accent1"/>
          </a:solidFill>
        </a:ln>
      </dgm:spPr>
      <dgm:t>
        <a:bodyPr/>
        <a:lstStyle/>
        <a:p>
          <a:pPr rtl="0"/>
          <a:r>
            <a:rPr lang="en-US" dirty="0"/>
            <a:t>Instruction length is fixed and aligned on word boundaries</a:t>
          </a:r>
        </a:p>
      </dgm:t>
    </dgm:pt>
    <dgm:pt modelId="{0DD71FD1-FE00-124E-9822-A9812F3B042A}" type="parTrans" cxnId="{26A32A88-3D3C-F444-BB09-7914FC49435B}">
      <dgm:prSet/>
      <dgm:spPr/>
      <dgm:t>
        <a:bodyPr/>
        <a:lstStyle/>
        <a:p>
          <a:endParaRPr lang="en-US"/>
        </a:p>
      </dgm:t>
    </dgm:pt>
    <dgm:pt modelId="{E6BBB571-5AD1-3144-A96B-4ACFA53F749E}" type="sibTrans" cxnId="{26A32A88-3D3C-F444-BB09-7914FC49435B}">
      <dgm:prSet/>
      <dgm:spPr/>
      <dgm:t>
        <a:bodyPr/>
        <a:lstStyle/>
        <a:p>
          <a:endParaRPr lang="en-US"/>
        </a:p>
      </dgm:t>
    </dgm:pt>
    <dgm:pt modelId="{117B9951-5B27-BF40-AA27-B2975CDA20B7}">
      <dgm:prSet/>
      <dgm:spPr>
        <a:ln>
          <a:solidFill>
            <a:schemeClr val="accent1"/>
          </a:solidFill>
        </a:ln>
      </dgm:spPr>
      <dgm:t>
        <a:bodyPr/>
        <a:lstStyle/>
        <a:p>
          <a:pPr rtl="0"/>
          <a:r>
            <a:rPr lang="en-US" dirty="0"/>
            <a:t>Opcode decoding and register operand accessing can occur simultaneously</a:t>
          </a:r>
        </a:p>
      </dgm:t>
    </dgm:pt>
    <dgm:pt modelId="{8B69F20F-A676-FF4B-A0CC-582F81BACDF0}" type="parTrans" cxnId="{AE0B61C3-D738-0E40-A82D-7D09301D1E40}">
      <dgm:prSet/>
      <dgm:spPr/>
      <dgm:t>
        <a:bodyPr/>
        <a:lstStyle/>
        <a:p>
          <a:endParaRPr lang="en-US"/>
        </a:p>
      </dgm:t>
    </dgm:pt>
    <dgm:pt modelId="{1CEAB8C4-7ECD-B344-BE95-4264D4DE7504}" type="sibTrans" cxnId="{AE0B61C3-D738-0E40-A82D-7D09301D1E40}">
      <dgm:prSet/>
      <dgm:spPr/>
      <dgm:t>
        <a:bodyPr/>
        <a:lstStyle/>
        <a:p>
          <a:endParaRPr lang="en-US"/>
        </a:p>
      </dgm:t>
    </dgm:pt>
    <dgm:pt modelId="{C0B5BDF5-E4FE-7D4C-8430-4767A2A2E9F6}" type="pres">
      <dgm:prSet presAssocID="{FC58A60D-FE78-0F40-BCD3-E8EAB604BC40}" presName="Name0" presStyleCnt="0">
        <dgm:presLayoutVars>
          <dgm:dir/>
          <dgm:animLvl val="lvl"/>
          <dgm:resizeHandles val="exact"/>
        </dgm:presLayoutVars>
      </dgm:prSet>
      <dgm:spPr/>
    </dgm:pt>
    <dgm:pt modelId="{D051A1E3-898D-9B4D-B246-3F9E3B977966}" type="pres">
      <dgm:prSet presAssocID="{369C4F0F-B3D5-5443-8C30-94DC07DAD9C7}" presName="linNode" presStyleCnt="0"/>
      <dgm:spPr/>
    </dgm:pt>
    <dgm:pt modelId="{AED22860-8EC3-0C44-B182-3D54D1B6BC53}" type="pres">
      <dgm:prSet presAssocID="{369C4F0F-B3D5-5443-8C30-94DC07DAD9C7}" presName="parentText" presStyleLbl="node1" presStyleIdx="0" presStyleCnt="4">
        <dgm:presLayoutVars>
          <dgm:chMax val="1"/>
          <dgm:bulletEnabled val="1"/>
        </dgm:presLayoutVars>
      </dgm:prSet>
      <dgm:spPr/>
    </dgm:pt>
    <dgm:pt modelId="{A714525F-49B4-A546-922D-317910E8D6AF}" type="pres">
      <dgm:prSet presAssocID="{369C4F0F-B3D5-5443-8C30-94DC07DAD9C7}" presName="descendantText" presStyleLbl="alignAccFollowNode1" presStyleIdx="0" presStyleCnt="4">
        <dgm:presLayoutVars>
          <dgm:bulletEnabled val="1"/>
        </dgm:presLayoutVars>
      </dgm:prSet>
      <dgm:spPr/>
    </dgm:pt>
    <dgm:pt modelId="{163057F4-1E5E-9C4B-8406-DAAA996F4538}" type="pres">
      <dgm:prSet presAssocID="{4D73B6E0-561C-8C4B-B5C7-3DDEE33AA52B}" presName="sp" presStyleCnt="0"/>
      <dgm:spPr/>
    </dgm:pt>
    <dgm:pt modelId="{18E643B1-229F-2745-BBE8-E33546860B79}" type="pres">
      <dgm:prSet presAssocID="{60120AB5-B5D7-4244-A4C4-93F546098E67}" presName="linNode" presStyleCnt="0"/>
      <dgm:spPr/>
    </dgm:pt>
    <dgm:pt modelId="{E1E1CE50-7595-E541-A597-7711F2B2ABEC}" type="pres">
      <dgm:prSet presAssocID="{60120AB5-B5D7-4244-A4C4-93F546098E67}" presName="parentText" presStyleLbl="node1" presStyleIdx="1" presStyleCnt="4">
        <dgm:presLayoutVars>
          <dgm:chMax val="1"/>
          <dgm:bulletEnabled val="1"/>
        </dgm:presLayoutVars>
      </dgm:prSet>
      <dgm:spPr/>
    </dgm:pt>
    <dgm:pt modelId="{DA03D12E-AB34-374F-B634-779D4E356CFB}" type="pres">
      <dgm:prSet presAssocID="{60120AB5-B5D7-4244-A4C4-93F546098E67}" presName="descendantText" presStyleLbl="alignAccFollowNode1" presStyleIdx="1" presStyleCnt="4">
        <dgm:presLayoutVars>
          <dgm:bulletEnabled val="1"/>
        </dgm:presLayoutVars>
      </dgm:prSet>
      <dgm:spPr/>
    </dgm:pt>
    <dgm:pt modelId="{B7DC8172-070A-A444-8470-3E378A5298D4}" type="pres">
      <dgm:prSet presAssocID="{F940C37C-6E76-EB49-A3A1-0DC390E0CC70}" presName="sp" presStyleCnt="0"/>
      <dgm:spPr/>
    </dgm:pt>
    <dgm:pt modelId="{23A10F00-0333-2B4D-92C7-2E0BD8CC3603}" type="pres">
      <dgm:prSet presAssocID="{8D51B169-5F12-984F-9E21-DFAFCB8C1762}" presName="linNode" presStyleCnt="0"/>
      <dgm:spPr/>
    </dgm:pt>
    <dgm:pt modelId="{954ED7E9-69E7-A04A-BED1-84C8C9114105}" type="pres">
      <dgm:prSet presAssocID="{8D51B169-5F12-984F-9E21-DFAFCB8C1762}" presName="parentText" presStyleLbl="node1" presStyleIdx="2" presStyleCnt="4">
        <dgm:presLayoutVars>
          <dgm:chMax val="1"/>
          <dgm:bulletEnabled val="1"/>
        </dgm:presLayoutVars>
      </dgm:prSet>
      <dgm:spPr/>
    </dgm:pt>
    <dgm:pt modelId="{84AA3C5E-B111-C047-B36D-F05048ED2FAF}" type="pres">
      <dgm:prSet presAssocID="{8D51B169-5F12-984F-9E21-DFAFCB8C1762}" presName="descendantText" presStyleLbl="alignAccFollowNode1" presStyleIdx="2" presStyleCnt="4">
        <dgm:presLayoutVars>
          <dgm:bulletEnabled val="1"/>
        </dgm:presLayoutVars>
      </dgm:prSet>
      <dgm:spPr/>
    </dgm:pt>
    <dgm:pt modelId="{37A78BF5-F37D-0648-A621-80DC1BCDDBC5}" type="pres">
      <dgm:prSet presAssocID="{67389ADB-46EA-A449-9E9C-1C0EDA8EFA37}" presName="sp" presStyleCnt="0"/>
      <dgm:spPr/>
    </dgm:pt>
    <dgm:pt modelId="{B5A27071-D7B0-444D-A1D0-F43476EBA28F}" type="pres">
      <dgm:prSet presAssocID="{F6870BE2-4932-1247-AB69-278F71D85997}" presName="linNode" presStyleCnt="0"/>
      <dgm:spPr/>
    </dgm:pt>
    <dgm:pt modelId="{B0DD2493-A39C-B44F-B504-729F5132EC05}" type="pres">
      <dgm:prSet presAssocID="{F6870BE2-4932-1247-AB69-278F71D85997}" presName="parentText" presStyleLbl="node1" presStyleIdx="3" presStyleCnt="4">
        <dgm:presLayoutVars>
          <dgm:chMax val="1"/>
          <dgm:bulletEnabled val="1"/>
        </dgm:presLayoutVars>
      </dgm:prSet>
      <dgm:spPr/>
    </dgm:pt>
    <dgm:pt modelId="{02169971-A5B0-B746-BBD6-49F2F99B81A8}" type="pres">
      <dgm:prSet presAssocID="{F6870BE2-4932-1247-AB69-278F71D85997}" presName="descendantText" presStyleLbl="alignAccFollowNode1" presStyleIdx="3" presStyleCnt="4">
        <dgm:presLayoutVars>
          <dgm:bulletEnabled val="1"/>
        </dgm:presLayoutVars>
      </dgm:prSet>
      <dgm:spPr/>
    </dgm:pt>
  </dgm:ptLst>
  <dgm:cxnLst>
    <dgm:cxn modelId="{BC662618-F952-E04E-8159-3478854EC0B5}" type="presOf" srcId="{8D51B169-5F12-984F-9E21-DFAFCB8C1762}" destId="{954ED7E9-69E7-A04A-BED1-84C8C9114105}" srcOrd="0" destOrd="0" presId="urn:microsoft.com/office/officeart/2005/8/layout/vList5"/>
    <dgm:cxn modelId="{3F5A3832-B78A-6047-B376-C05E6E67C818}" srcId="{369C4F0F-B3D5-5443-8C30-94DC07DAD9C7}" destId="{1B1A0421-080C-344A-A3E1-BB1FCF757927}" srcOrd="0" destOrd="0" parTransId="{08E5C0DB-C6B2-B64B-9F42-97ED2381A45B}" sibTransId="{B9552DE0-6A1C-1344-BBF4-33EE31EB054E}"/>
    <dgm:cxn modelId="{5FA3113C-671C-9148-8F76-7F261B2CBC02}" srcId="{60120AB5-B5D7-4244-A4C4-93F546098E67}" destId="{B31EFF2C-952C-264C-AD27-94C0D94C474F}" srcOrd="1" destOrd="0" parTransId="{4925417B-A127-3D4E-B428-A22026C2BD9C}" sibTransId="{BFC3BB77-34C4-A64E-9DD5-26AC6CCE7605}"/>
    <dgm:cxn modelId="{68D4B266-E138-7948-B191-7A5E2529DDEF}" type="presOf" srcId="{B31EFF2C-952C-264C-AD27-94C0D94C474F}" destId="{DA03D12E-AB34-374F-B634-779D4E356CFB}" srcOrd="0" destOrd="1" presId="urn:microsoft.com/office/officeart/2005/8/layout/vList5"/>
    <dgm:cxn modelId="{E98FD546-C216-FD40-8D04-CEB11862484A}" type="presOf" srcId="{279BE4F5-B5CF-7145-8AC4-291BEFBFA557}" destId="{84AA3C5E-B111-C047-B36D-F05048ED2FAF}" srcOrd="0" destOrd="0" presId="urn:microsoft.com/office/officeart/2005/8/layout/vList5"/>
    <dgm:cxn modelId="{DEF1544C-3E7E-B54B-B008-E243A666DA4C}" srcId="{F6870BE2-4932-1247-AB69-278F71D85997}" destId="{064F0035-76C0-2B4B-910F-114E64396006}" srcOrd="0" destOrd="0" parTransId="{A663C3F2-A414-8743-A99B-913C0360F914}" sibTransId="{059C506A-124F-1D49-99C9-FF5F1F56002C}"/>
    <dgm:cxn modelId="{1307917C-899E-764B-A3D7-FFB6AF9DB95E}" srcId="{FC58A60D-FE78-0F40-BCD3-E8EAB604BC40}" destId="{F6870BE2-4932-1247-AB69-278F71D85997}" srcOrd="3" destOrd="0" parTransId="{BA78A1DF-317D-DF47-B7AE-F1AEDDBB4F38}" sibTransId="{953C6E7E-9EE0-8B4C-94C4-F62C6CC909C7}"/>
    <dgm:cxn modelId="{26A32A88-3D3C-F444-BB09-7914FC49435B}" srcId="{F6870BE2-4932-1247-AB69-278F71D85997}" destId="{322C46EA-8C4A-8C4F-998C-2DD967E5ABD6}" srcOrd="1" destOrd="0" parTransId="{0DD71FD1-FE00-124E-9822-A9812F3B042A}" sibTransId="{E6BBB571-5AD1-3144-A96B-4ACFA53F749E}"/>
    <dgm:cxn modelId="{28E11289-8B94-8B40-B967-84612DB9A6C8}" srcId="{FC58A60D-FE78-0F40-BCD3-E8EAB604BC40}" destId="{369C4F0F-B3D5-5443-8C30-94DC07DAD9C7}" srcOrd="0" destOrd="0" parTransId="{DDA9615D-95D6-404F-87E6-C35F182BCE49}" sibTransId="{4D73B6E0-561C-8C4B-B5C7-3DDEE33AA52B}"/>
    <dgm:cxn modelId="{3A76B28D-5F85-174F-8885-4FE93749FD12}" type="presOf" srcId="{1B1A0421-080C-344A-A3E1-BB1FCF757927}" destId="{A714525F-49B4-A546-922D-317910E8D6AF}" srcOrd="0" destOrd="0" presId="urn:microsoft.com/office/officeart/2005/8/layout/vList5"/>
    <dgm:cxn modelId="{C9E720B1-7A12-004B-8C4D-AFDC0E71D6EB}" type="presOf" srcId="{322C46EA-8C4A-8C4F-998C-2DD967E5ABD6}" destId="{02169971-A5B0-B746-BBD6-49F2F99B81A8}" srcOrd="0" destOrd="1" presId="urn:microsoft.com/office/officeart/2005/8/layout/vList5"/>
    <dgm:cxn modelId="{5D3448B2-9B04-2246-A34E-50460411EB84}" type="presOf" srcId="{369C4F0F-B3D5-5443-8C30-94DC07DAD9C7}" destId="{AED22860-8EC3-0C44-B182-3D54D1B6BC53}" srcOrd="0" destOrd="0" presId="urn:microsoft.com/office/officeart/2005/8/layout/vList5"/>
    <dgm:cxn modelId="{711BFBB3-2DE2-2448-9CB3-3E867BC83DE9}" type="presOf" srcId="{064F0035-76C0-2B4B-910F-114E64396006}" destId="{02169971-A5B0-B746-BBD6-49F2F99B81A8}" srcOrd="0" destOrd="0" presId="urn:microsoft.com/office/officeart/2005/8/layout/vList5"/>
    <dgm:cxn modelId="{72DABFB7-AA53-BF42-B3F7-CF53C04085D4}" type="presOf" srcId="{FC58A60D-FE78-0F40-BCD3-E8EAB604BC40}" destId="{C0B5BDF5-E4FE-7D4C-8430-4767A2A2E9F6}" srcOrd="0" destOrd="0" presId="urn:microsoft.com/office/officeart/2005/8/layout/vList5"/>
    <dgm:cxn modelId="{AE0B61C3-D738-0E40-A82D-7D09301D1E40}" srcId="{F6870BE2-4932-1247-AB69-278F71D85997}" destId="{117B9951-5B27-BF40-AA27-B2975CDA20B7}" srcOrd="2" destOrd="0" parTransId="{8B69F20F-A676-FF4B-A0CC-582F81BACDF0}" sibTransId="{1CEAB8C4-7ECD-B344-BE95-4264D4DE7504}"/>
    <dgm:cxn modelId="{EA0D52C6-16FC-264D-94B7-234E6C214284}" type="presOf" srcId="{F6870BE2-4932-1247-AB69-278F71D85997}" destId="{B0DD2493-A39C-B44F-B504-729F5132EC05}" srcOrd="0" destOrd="0" presId="urn:microsoft.com/office/officeart/2005/8/layout/vList5"/>
    <dgm:cxn modelId="{D0554ECD-D1A2-0241-8F47-8099D793A492}" type="presOf" srcId="{35121F1A-C7A0-6848-870C-B28B2861A87E}" destId="{DA03D12E-AB34-374F-B634-779D4E356CFB}" srcOrd="0" destOrd="0" presId="urn:microsoft.com/office/officeart/2005/8/layout/vList5"/>
    <dgm:cxn modelId="{45FAE5DE-E44A-EB40-BB1A-F57201DAA944}" srcId="{60120AB5-B5D7-4244-A4C4-93F546098E67}" destId="{35121F1A-C7A0-6848-870C-B28B2861A87E}" srcOrd="0" destOrd="0" parTransId="{86FE6B7B-B4E0-0C40-98F3-CBB697CC6A2A}" sibTransId="{7E3571F0-E73E-D448-B8D7-5D0D8B9EF23F}"/>
    <dgm:cxn modelId="{0A54D7E8-7B20-584C-870B-3F00F434DE7E}" srcId="{FC58A60D-FE78-0F40-BCD3-E8EAB604BC40}" destId="{60120AB5-B5D7-4244-A4C4-93F546098E67}" srcOrd="1" destOrd="0" parTransId="{538980F7-7F93-C34C-8D35-2D41B4E79A6A}" sibTransId="{F940C37C-6E76-EB49-A3A1-0DC390E0CC70}"/>
    <dgm:cxn modelId="{FAF26CEA-0E87-AB44-B57C-5F16BD222A5C}" srcId="{8D51B169-5F12-984F-9E21-DFAFCB8C1762}" destId="{279BE4F5-B5CF-7145-8AC4-291BEFBFA557}" srcOrd="0" destOrd="0" parTransId="{74CBD9CF-FFC0-214D-B309-F71C39672931}" sibTransId="{BBE29709-E103-2348-90BE-C166CFB79720}"/>
    <dgm:cxn modelId="{BC45E2F8-46DF-1B4E-943F-94088BDBE0A1}" type="presOf" srcId="{60120AB5-B5D7-4244-A4C4-93F546098E67}" destId="{E1E1CE50-7595-E541-A597-7711F2B2ABEC}" srcOrd="0" destOrd="0" presId="urn:microsoft.com/office/officeart/2005/8/layout/vList5"/>
    <dgm:cxn modelId="{3131A3F9-C6D5-A84C-9F4E-B4AB434ADE2B}" srcId="{FC58A60D-FE78-0F40-BCD3-E8EAB604BC40}" destId="{8D51B169-5F12-984F-9E21-DFAFCB8C1762}" srcOrd="2" destOrd="0" parTransId="{1F42CE0B-C0BA-B34F-A30E-611CB009B6E1}" sibTransId="{67389ADB-46EA-A449-9E9C-1C0EDA8EFA37}"/>
    <dgm:cxn modelId="{699C7DFF-D400-0745-9DAA-9FF8FFD6627A}" type="presOf" srcId="{117B9951-5B27-BF40-AA27-B2975CDA20B7}" destId="{02169971-A5B0-B746-BBD6-49F2F99B81A8}" srcOrd="0" destOrd="2" presId="urn:microsoft.com/office/officeart/2005/8/layout/vList5"/>
    <dgm:cxn modelId="{66B791AB-909B-DB42-A2B0-685E6C4155B2}" type="presParOf" srcId="{C0B5BDF5-E4FE-7D4C-8430-4767A2A2E9F6}" destId="{D051A1E3-898D-9B4D-B246-3F9E3B977966}" srcOrd="0" destOrd="0" presId="urn:microsoft.com/office/officeart/2005/8/layout/vList5"/>
    <dgm:cxn modelId="{7C95052C-5009-4D49-B9F9-9135F3A7A21E}" type="presParOf" srcId="{D051A1E3-898D-9B4D-B246-3F9E3B977966}" destId="{AED22860-8EC3-0C44-B182-3D54D1B6BC53}" srcOrd="0" destOrd="0" presId="urn:microsoft.com/office/officeart/2005/8/layout/vList5"/>
    <dgm:cxn modelId="{D16CF401-5ECC-424D-A361-E80E1BFBEC83}" type="presParOf" srcId="{D051A1E3-898D-9B4D-B246-3F9E3B977966}" destId="{A714525F-49B4-A546-922D-317910E8D6AF}" srcOrd="1" destOrd="0" presId="urn:microsoft.com/office/officeart/2005/8/layout/vList5"/>
    <dgm:cxn modelId="{A9E00F60-94F4-A44F-889C-BE9C961461F6}" type="presParOf" srcId="{C0B5BDF5-E4FE-7D4C-8430-4767A2A2E9F6}" destId="{163057F4-1E5E-9C4B-8406-DAAA996F4538}" srcOrd="1" destOrd="0" presId="urn:microsoft.com/office/officeart/2005/8/layout/vList5"/>
    <dgm:cxn modelId="{5F274778-A5F9-6F44-871A-AEF5BEAA11A9}" type="presParOf" srcId="{C0B5BDF5-E4FE-7D4C-8430-4767A2A2E9F6}" destId="{18E643B1-229F-2745-BBE8-E33546860B79}" srcOrd="2" destOrd="0" presId="urn:microsoft.com/office/officeart/2005/8/layout/vList5"/>
    <dgm:cxn modelId="{EBE9B9D7-81CC-4D40-BF80-9F7DA0EA3C7D}" type="presParOf" srcId="{18E643B1-229F-2745-BBE8-E33546860B79}" destId="{E1E1CE50-7595-E541-A597-7711F2B2ABEC}" srcOrd="0" destOrd="0" presId="urn:microsoft.com/office/officeart/2005/8/layout/vList5"/>
    <dgm:cxn modelId="{2B152776-0A41-734A-A327-BA802E5EA22F}" type="presParOf" srcId="{18E643B1-229F-2745-BBE8-E33546860B79}" destId="{DA03D12E-AB34-374F-B634-779D4E356CFB}" srcOrd="1" destOrd="0" presId="urn:microsoft.com/office/officeart/2005/8/layout/vList5"/>
    <dgm:cxn modelId="{5BBD1BEC-FA1B-7445-BFDE-50D024DD077A}" type="presParOf" srcId="{C0B5BDF5-E4FE-7D4C-8430-4767A2A2E9F6}" destId="{B7DC8172-070A-A444-8470-3E378A5298D4}" srcOrd="3" destOrd="0" presId="urn:microsoft.com/office/officeart/2005/8/layout/vList5"/>
    <dgm:cxn modelId="{D8DD6BDB-146F-3748-94F0-DF29EC2DCBDC}" type="presParOf" srcId="{C0B5BDF5-E4FE-7D4C-8430-4767A2A2E9F6}" destId="{23A10F00-0333-2B4D-92C7-2E0BD8CC3603}" srcOrd="4" destOrd="0" presId="urn:microsoft.com/office/officeart/2005/8/layout/vList5"/>
    <dgm:cxn modelId="{4358BD7E-44D8-6843-A756-6851C02F7BF8}" type="presParOf" srcId="{23A10F00-0333-2B4D-92C7-2E0BD8CC3603}" destId="{954ED7E9-69E7-A04A-BED1-84C8C9114105}" srcOrd="0" destOrd="0" presId="urn:microsoft.com/office/officeart/2005/8/layout/vList5"/>
    <dgm:cxn modelId="{C5AB1D13-F0E3-3F48-A874-7C12854AFD5B}" type="presParOf" srcId="{23A10F00-0333-2B4D-92C7-2E0BD8CC3603}" destId="{84AA3C5E-B111-C047-B36D-F05048ED2FAF}" srcOrd="1" destOrd="0" presId="urn:microsoft.com/office/officeart/2005/8/layout/vList5"/>
    <dgm:cxn modelId="{1618CD0E-01CD-ED49-8F60-FD8F26860CD8}" type="presParOf" srcId="{C0B5BDF5-E4FE-7D4C-8430-4767A2A2E9F6}" destId="{37A78BF5-F37D-0648-A621-80DC1BCDDBC5}" srcOrd="5" destOrd="0" presId="urn:microsoft.com/office/officeart/2005/8/layout/vList5"/>
    <dgm:cxn modelId="{5AFCFFA7-297F-9B49-A02A-19CDD8CA4A61}" type="presParOf" srcId="{C0B5BDF5-E4FE-7D4C-8430-4767A2A2E9F6}" destId="{B5A27071-D7B0-444D-A1D0-F43476EBA28F}" srcOrd="6" destOrd="0" presId="urn:microsoft.com/office/officeart/2005/8/layout/vList5"/>
    <dgm:cxn modelId="{08B4C96E-E12E-804F-9182-223DF3E82B3F}" type="presParOf" srcId="{B5A27071-D7B0-444D-A1D0-F43476EBA28F}" destId="{B0DD2493-A39C-B44F-B504-729F5132EC05}" srcOrd="0" destOrd="0" presId="urn:microsoft.com/office/officeart/2005/8/layout/vList5"/>
    <dgm:cxn modelId="{9C0CF5D6-3503-D64C-AC8F-35FC15452C0C}" type="presParOf" srcId="{B5A27071-D7B0-444D-A1D0-F43476EBA28F}" destId="{02169971-A5B0-B746-BBD6-49F2F99B81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7A89D6-E6EC-B646-93C4-2C7E1B11F5E2}"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6C770FCF-1ECA-5A4F-8625-CA9B37A73CC3}">
      <dgm:prSet/>
      <dgm:spPr>
        <a:solidFill>
          <a:schemeClr val="accent4"/>
        </a:solidFill>
        <a:ln>
          <a:solidFill>
            <a:schemeClr val="accent1"/>
          </a:solidFill>
        </a:ln>
      </dgm:spPr>
      <dgm:t>
        <a:bodyPr/>
        <a:lstStyle/>
        <a:p>
          <a:pPr rtl="0"/>
          <a:r>
            <a:rPr lang="en-US" dirty="0">
              <a:effectLst>
                <a:outerShdw blurRad="38100" dist="38100" dir="2700000" algn="tl">
                  <a:srgbClr val="000000">
                    <a:alpha val="43137"/>
                  </a:srgbClr>
                </a:outerShdw>
              </a:effectLst>
            </a:rPr>
            <a:t>A stand alone computer with the following characteristics:</a:t>
          </a:r>
        </a:p>
      </dgm:t>
    </dgm:pt>
    <dgm:pt modelId="{C72DA581-745B-9B49-9A84-D0E3AF5580EC}" type="parTrans" cxnId="{6028A16E-F4E7-F148-A72B-424495606CB8}">
      <dgm:prSet/>
      <dgm:spPr/>
      <dgm:t>
        <a:bodyPr/>
        <a:lstStyle/>
        <a:p>
          <a:endParaRPr lang="en-US"/>
        </a:p>
      </dgm:t>
    </dgm:pt>
    <dgm:pt modelId="{C1839494-3B23-9348-9825-C2615B761592}" type="sibTrans" cxnId="{6028A16E-F4E7-F148-A72B-424495606CB8}">
      <dgm:prSet/>
      <dgm:spPr/>
      <dgm:t>
        <a:bodyPr/>
        <a:lstStyle/>
        <a:p>
          <a:endParaRPr lang="en-US"/>
        </a:p>
      </dgm:t>
    </dgm:pt>
    <dgm:pt modelId="{FB9330BD-54F8-DA46-86B0-EE2BC3A1FB96}">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Two or more similar processors of comparable capacity</a:t>
          </a:r>
        </a:p>
      </dgm:t>
    </dgm:pt>
    <dgm:pt modelId="{74226390-665D-A943-9168-841DA8DEC734}" type="parTrans" cxnId="{467CF177-9098-584B-823A-85D0F16849DC}">
      <dgm:prSet/>
      <dgm:spPr/>
      <dgm:t>
        <a:bodyPr/>
        <a:lstStyle/>
        <a:p>
          <a:endParaRPr lang="en-US"/>
        </a:p>
      </dgm:t>
    </dgm:pt>
    <dgm:pt modelId="{AB90A032-38FD-E441-9729-DEF8B755252F}" type="sibTrans" cxnId="{467CF177-9098-584B-823A-85D0F16849DC}">
      <dgm:prSet/>
      <dgm:spPr/>
      <dgm:t>
        <a:bodyPr/>
        <a:lstStyle/>
        <a:p>
          <a:endParaRPr lang="en-US"/>
        </a:p>
      </dgm:t>
    </dgm:pt>
    <dgm:pt modelId="{D99874BF-BF6C-E143-96EE-EE847C85F08E}">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Processors share same memory and I/O facilities</a:t>
          </a:r>
        </a:p>
      </dgm:t>
    </dgm:pt>
    <dgm:pt modelId="{631F49C2-4F54-A547-BF69-890AE0467976}" type="parTrans" cxnId="{AB97734C-9C12-4549-B14D-EE0A802D3909}">
      <dgm:prSet/>
      <dgm:spPr/>
      <dgm:t>
        <a:bodyPr/>
        <a:lstStyle/>
        <a:p>
          <a:endParaRPr lang="en-US"/>
        </a:p>
      </dgm:t>
    </dgm:pt>
    <dgm:pt modelId="{694D30EA-2322-F54E-8D0B-C18B81FE8CBF}" type="sibTrans" cxnId="{AB97734C-9C12-4549-B14D-EE0A802D3909}">
      <dgm:prSet/>
      <dgm:spPr/>
      <dgm:t>
        <a:bodyPr/>
        <a:lstStyle/>
        <a:p>
          <a:endParaRPr lang="en-US"/>
        </a:p>
      </dgm:t>
    </dgm:pt>
    <dgm:pt modelId="{7B426CA1-4C13-F447-A2F1-62DAE278750F}">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Processors are connected by a bus or other internal connection</a:t>
          </a:r>
        </a:p>
      </dgm:t>
    </dgm:pt>
    <dgm:pt modelId="{F4A54F50-8CE8-0443-ABAB-6CC6EF3C33CB}" type="parTrans" cxnId="{43959428-86CF-5D4E-A45A-B8F8401DF00B}">
      <dgm:prSet/>
      <dgm:spPr/>
      <dgm:t>
        <a:bodyPr/>
        <a:lstStyle/>
        <a:p>
          <a:endParaRPr lang="en-US"/>
        </a:p>
      </dgm:t>
    </dgm:pt>
    <dgm:pt modelId="{ABD4B089-8656-C449-8304-C40B2BE3C077}" type="sibTrans" cxnId="{43959428-86CF-5D4E-A45A-B8F8401DF00B}">
      <dgm:prSet/>
      <dgm:spPr/>
      <dgm:t>
        <a:bodyPr/>
        <a:lstStyle/>
        <a:p>
          <a:endParaRPr lang="en-US"/>
        </a:p>
      </dgm:t>
    </dgm:pt>
    <dgm:pt modelId="{AFC239A6-DC11-4B46-A13D-F56DC4CB7C37}">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Memory access time is approximately the same for each processor</a:t>
          </a:r>
        </a:p>
      </dgm:t>
    </dgm:pt>
    <dgm:pt modelId="{36CF2B89-BE1A-E64F-8594-BCEAB1D7233E}" type="parTrans" cxnId="{09C5759D-53C7-3846-8BB4-FC3B6101E35F}">
      <dgm:prSet/>
      <dgm:spPr/>
      <dgm:t>
        <a:bodyPr/>
        <a:lstStyle/>
        <a:p>
          <a:endParaRPr lang="en-US"/>
        </a:p>
      </dgm:t>
    </dgm:pt>
    <dgm:pt modelId="{DE8F724F-3BA1-3744-B0F7-2E025E572396}" type="sibTrans" cxnId="{09C5759D-53C7-3846-8BB4-FC3B6101E35F}">
      <dgm:prSet/>
      <dgm:spPr/>
      <dgm:t>
        <a:bodyPr/>
        <a:lstStyle/>
        <a:p>
          <a:endParaRPr lang="en-US"/>
        </a:p>
      </dgm:t>
    </dgm:pt>
    <dgm:pt modelId="{92EE9D11-D2B5-DC46-97A6-341FB149213D}">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All processors share access to I/O devices</a:t>
          </a:r>
        </a:p>
      </dgm:t>
    </dgm:pt>
    <dgm:pt modelId="{EDC3568B-AC72-644B-9CF6-5C6308A1CCE6}" type="parTrans" cxnId="{04D2DD8C-B8FB-4149-A588-28B5DBE65ECF}">
      <dgm:prSet/>
      <dgm:spPr/>
      <dgm:t>
        <a:bodyPr/>
        <a:lstStyle/>
        <a:p>
          <a:endParaRPr lang="en-US"/>
        </a:p>
      </dgm:t>
    </dgm:pt>
    <dgm:pt modelId="{FB14C79E-F6E6-5845-9890-58BF9A708B0E}" type="sibTrans" cxnId="{04D2DD8C-B8FB-4149-A588-28B5DBE65ECF}">
      <dgm:prSet/>
      <dgm:spPr/>
      <dgm:t>
        <a:bodyPr/>
        <a:lstStyle/>
        <a:p>
          <a:endParaRPr lang="en-US"/>
        </a:p>
      </dgm:t>
    </dgm:pt>
    <dgm:pt modelId="{9974D0FA-BEC9-1C45-A542-84E54F9791DF}">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Either through same channels or different channels giving paths to same devices</a:t>
          </a:r>
        </a:p>
      </dgm:t>
    </dgm:pt>
    <dgm:pt modelId="{F43A068E-1CBF-414B-8FA7-82F86B96ECFB}" type="parTrans" cxnId="{679E65CB-4FBF-524F-A291-085CFC959D08}">
      <dgm:prSet/>
      <dgm:spPr/>
      <dgm:t>
        <a:bodyPr/>
        <a:lstStyle/>
        <a:p>
          <a:endParaRPr lang="en-US"/>
        </a:p>
      </dgm:t>
    </dgm:pt>
    <dgm:pt modelId="{5E74C633-B000-E84D-A216-AB032D2BC30A}" type="sibTrans" cxnId="{679E65CB-4FBF-524F-A291-085CFC959D08}">
      <dgm:prSet/>
      <dgm:spPr/>
      <dgm:t>
        <a:bodyPr/>
        <a:lstStyle/>
        <a:p>
          <a:endParaRPr lang="en-US"/>
        </a:p>
      </dgm:t>
    </dgm:pt>
    <dgm:pt modelId="{E0ACA566-0DA6-4749-A4DD-1982351D6210}">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All processors can perform the same functions (hence “symmetric”)</a:t>
          </a:r>
        </a:p>
      </dgm:t>
    </dgm:pt>
    <dgm:pt modelId="{9FFDA474-3CCE-B64C-BABA-5C2B3156BC52}" type="parTrans" cxnId="{3BBA5D47-A161-C549-A241-47C47BD49BD0}">
      <dgm:prSet/>
      <dgm:spPr/>
      <dgm:t>
        <a:bodyPr/>
        <a:lstStyle/>
        <a:p>
          <a:endParaRPr lang="en-US"/>
        </a:p>
      </dgm:t>
    </dgm:pt>
    <dgm:pt modelId="{BC8ABFA7-AE42-D749-9AA2-9225901C5111}" type="sibTrans" cxnId="{3BBA5D47-A161-C549-A241-47C47BD49BD0}">
      <dgm:prSet/>
      <dgm:spPr/>
      <dgm:t>
        <a:bodyPr/>
        <a:lstStyle/>
        <a:p>
          <a:endParaRPr lang="en-US"/>
        </a:p>
      </dgm:t>
    </dgm:pt>
    <dgm:pt modelId="{5E28C6A9-026B-F149-9C1F-53950889BEB3}">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System controlled by integrated operating system</a:t>
          </a:r>
        </a:p>
      </dgm:t>
    </dgm:pt>
    <dgm:pt modelId="{6006138C-479E-5748-9A8D-7C62B76FC96F}" type="parTrans" cxnId="{681419F7-D37D-7644-9016-6302C82E07DB}">
      <dgm:prSet/>
      <dgm:spPr/>
      <dgm:t>
        <a:bodyPr/>
        <a:lstStyle/>
        <a:p>
          <a:endParaRPr lang="en-US"/>
        </a:p>
      </dgm:t>
    </dgm:pt>
    <dgm:pt modelId="{C1C9127D-685E-3244-A9D9-F0B87B4200EB}" type="sibTrans" cxnId="{681419F7-D37D-7644-9016-6302C82E07DB}">
      <dgm:prSet/>
      <dgm:spPr/>
      <dgm:t>
        <a:bodyPr/>
        <a:lstStyle/>
        <a:p>
          <a:endParaRPr lang="en-US"/>
        </a:p>
      </dgm:t>
    </dgm:pt>
    <dgm:pt modelId="{47E69325-82E1-1141-BE5E-2270F9195F60}">
      <dgm:prSet/>
      <dgm:spPr>
        <a:solidFill>
          <a:schemeClr val="accent3"/>
        </a:solidFill>
        <a:ln>
          <a:solidFill>
            <a:schemeClr val="accent1"/>
          </a:solidFill>
        </a:ln>
      </dgm:spPr>
      <dgm:t>
        <a:bodyPr/>
        <a:lstStyle/>
        <a:p>
          <a:pPr rtl="0"/>
          <a:r>
            <a:rPr lang="en-US" dirty="0">
              <a:effectLst>
                <a:outerShdw blurRad="38100" dist="38100" dir="2700000" algn="tl">
                  <a:srgbClr val="000000">
                    <a:alpha val="43137"/>
                  </a:srgbClr>
                </a:outerShdw>
              </a:effectLst>
            </a:rPr>
            <a:t>Provides interaction between processors and their programs at job, task, file and data element levels</a:t>
          </a:r>
        </a:p>
      </dgm:t>
    </dgm:pt>
    <dgm:pt modelId="{2BCFF3EE-25C9-2842-BDBB-2CA0E19B7302}" type="parTrans" cxnId="{2220DB59-B684-554A-93BF-E639ECAC99D1}">
      <dgm:prSet/>
      <dgm:spPr/>
      <dgm:t>
        <a:bodyPr/>
        <a:lstStyle/>
        <a:p>
          <a:endParaRPr lang="en-US"/>
        </a:p>
      </dgm:t>
    </dgm:pt>
    <dgm:pt modelId="{962C6425-6A45-1E44-BE01-DCFF52429903}" type="sibTrans" cxnId="{2220DB59-B684-554A-93BF-E639ECAC99D1}">
      <dgm:prSet/>
      <dgm:spPr/>
      <dgm:t>
        <a:bodyPr/>
        <a:lstStyle/>
        <a:p>
          <a:endParaRPr lang="en-US"/>
        </a:p>
      </dgm:t>
    </dgm:pt>
    <dgm:pt modelId="{C0E4EE1F-A66D-2D41-90DB-96A1BAFD6245}" type="pres">
      <dgm:prSet presAssocID="{BE7A89D6-E6EC-B646-93C4-2C7E1B11F5E2}" presName="composite" presStyleCnt="0">
        <dgm:presLayoutVars>
          <dgm:chMax val="1"/>
          <dgm:dir/>
          <dgm:resizeHandles val="exact"/>
        </dgm:presLayoutVars>
      </dgm:prSet>
      <dgm:spPr/>
    </dgm:pt>
    <dgm:pt modelId="{E5866012-06F6-8D4F-A83F-6546A19A45B1}" type="pres">
      <dgm:prSet presAssocID="{6C770FCF-1ECA-5A4F-8625-CA9B37A73CC3}" presName="roof" presStyleLbl="dkBgShp" presStyleIdx="0" presStyleCnt="2"/>
      <dgm:spPr/>
    </dgm:pt>
    <dgm:pt modelId="{AB353683-A0E2-0147-B109-091283B4045C}" type="pres">
      <dgm:prSet presAssocID="{6C770FCF-1ECA-5A4F-8625-CA9B37A73CC3}" presName="pillars" presStyleCnt="0"/>
      <dgm:spPr/>
    </dgm:pt>
    <dgm:pt modelId="{86DF4C76-BCCB-BA44-8FE5-EB23379760BB}" type="pres">
      <dgm:prSet presAssocID="{6C770FCF-1ECA-5A4F-8625-CA9B37A73CC3}" presName="pillar1" presStyleLbl="node1" presStyleIdx="0" presStyleCnt="5">
        <dgm:presLayoutVars>
          <dgm:bulletEnabled val="1"/>
        </dgm:presLayoutVars>
      </dgm:prSet>
      <dgm:spPr/>
    </dgm:pt>
    <dgm:pt modelId="{BBD00569-9559-8C4A-A8BC-FB0B407D404F}" type="pres">
      <dgm:prSet presAssocID="{D99874BF-BF6C-E143-96EE-EE847C85F08E}" presName="pillarX" presStyleLbl="node1" presStyleIdx="1" presStyleCnt="5">
        <dgm:presLayoutVars>
          <dgm:bulletEnabled val="1"/>
        </dgm:presLayoutVars>
      </dgm:prSet>
      <dgm:spPr/>
    </dgm:pt>
    <dgm:pt modelId="{AC2DEF00-3D69-4840-B97B-E3D70D594065}" type="pres">
      <dgm:prSet presAssocID="{92EE9D11-D2B5-DC46-97A6-341FB149213D}" presName="pillarX" presStyleLbl="node1" presStyleIdx="2" presStyleCnt="5">
        <dgm:presLayoutVars>
          <dgm:bulletEnabled val="1"/>
        </dgm:presLayoutVars>
      </dgm:prSet>
      <dgm:spPr/>
    </dgm:pt>
    <dgm:pt modelId="{B4336DFF-2A25-B547-A8A1-E3F9D552A6EF}" type="pres">
      <dgm:prSet presAssocID="{E0ACA566-0DA6-4749-A4DD-1982351D6210}" presName="pillarX" presStyleLbl="node1" presStyleIdx="3" presStyleCnt="5">
        <dgm:presLayoutVars>
          <dgm:bulletEnabled val="1"/>
        </dgm:presLayoutVars>
      </dgm:prSet>
      <dgm:spPr/>
    </dgm:pt>
    <dgm:pt modelId="{B637C7E7-DB81-0244-84D3-7DFA7F0CDB62}" type="pres">
      <dgm:prSet presAssocID="{5E28C6A9-026B-F149-9C1F-53950889BEB3}" presName="pillarX" presStyleLbl="node1" presStyleIdx="4" presStyleCnt="5">
        <dgm:presLayoutVars>
          <dgm:bulletEnabled val="1"/>
        </dgm:presLayoutVars>
      </dgm:prSet>
      <dgm:spPr/>
    </dgm:pt>
    <dgm:pt modelId="{C27401E4-7A7C-0149-B128-15CC58F7B178}" type="pres">
      <dgm:prSet presAssocID="{6C770FCF-1ECA-5A4F-8625-CA9B37A73CC3}" presName="base" presStyleLbl="dkBgShp" presStyleIdx="1" presStyleCnt="2"/>
      <dgm:spPr/>
    </dgm:pt>
  </dgm:ptLst>
  <dgm:cxnLst>
    <dgm:cxn modelId="{1AF8F201-F6F3-DF46-9576-6BDBA644F381}" type="presOf" srcId="{D99874BF-BF6C-E143-96EE-EE847C85F08E}" destId="{BBD00569-9559-8C4A-A8BC-FB0B407D404F}" srcOrd="0" destOrd="0" presId="urn:microsoft.com/office/officeart/2005/8/layout/hList3"/>
    <dgm:cxn modelId="{FEE82B03-6679-A844-8458-963AF0470C9D}" type="presOf" srcId="{9974D0FA-BEC9-1C45-A542-84E54F9791DF}" destId="{AC2DEF00-3D69-4840-B97B-E3D70D594065}" srcOrd="0" destOrd="1" presId="urn:microsoft.com/office/officeart/2005/8/layout/hList3"/>
    <dgm:cxn modelId="{ABDCBB06-9421-824A-AE2F-36AFF605B8D3}" type="presOf" srcId="{47E69325-82E1-1141-BE5E-2270F9195F60}" destId="{B637C7E7-DB81-0244-84D3-7DFA7F0CDB62}" srcOrd="0" destOrd="1" presId="urn:microsoft.com/office/officeart/2005/8/layout/hList3"/>
    <dgm:cxn modelId="{5B389112-4843-D448-8F79-FC34A9246692}" type="presOf" srcId="{BE7A89D6-E6EC-B646-93C4-2C7E1B11F5E2}" destId="{C0E4EE1F-A66D-2D41-90DB-96A1BAFD6245}" srcOrd="0" destOrd="0" presId="urn:microsoft.com/office/officeart/2005/8/layout/hList3"/>
    <dgm:cxn modelId="{43959428-86CF-5D4E-A45A-B8F8401DF00B}" srcId="{D99874BF-BF6C-E143-96EE-EE847C85F08E}" destId="{7B426CA1-4C13-F447-A2F1-62DAE278750F}" srcOrd="0" destOrd="0" parTransId="{F4A54F50-8CE8-0443-ABAB-6CC6EF3C33CB}" sibTransId="{ABD4B089-8656-C449-8304-C40B2BE3C077}"/>
    <dgm:cxn modelId="{DE60C95E-9F6A-A94D-9110-CE438BA48BFE}" type="presOf" srcId="{92EE9D11-D2B5-DC46-97A6-341FB149213D}" destId="{AC2DEF00-3D69-4840-B97B-E3D70D594065}" srcOrd="0" destOrd="0" presId="urn:microsoft.com/office/officeart/2005/8/layout/hList3"/>
    <dgm:cxn modelId="{7E5A735F-4BF7-AD43-9F83-963440D16848}" type="presOf" srcId="{6C770FCF-1ECA-5A4F-8625-CA9B37A73CC3}" destId="{E5866012-06F6-8D4F-A83F-6546A19A45B1}" srcOrd="0" destOrd="0" presId="urn:microsoft.com/office/officeart/2005/8/layout/hList3"/>
    <dgm:cxn modelId="{3BBA5D47-A161-C549-A241-47C47BD49BD0}" srcId="{6C770FCF-1ECA-5A4F-8625-CA9B37A73CC3}" destId="{E0ACA566-0DA6-4749-A4DD-1982351D6210}" srcOrd="3" destOrd="0" parTransId="{9FFDA474-3CCE-B64C-BABA-5C2B3156BC52}" sibTransId="{BC8ABFA7-AE42-D749-9AA2-9225901C5111}"/>
    <dgm:cxn modelId="{AB97734C-9C12-4549-B14D-EE0A802D3909}" srcId="{6C770FCF-1ECA-5A4F-8625-CA9B37A73CC3}" destId="{D99874BF-BF6C-E143-96EE-EE847C85F08E}" srcOrd="1" destOrd="0" parTransId="{631F49C2-4F54-A547-BF69-890AE0467976}" sibTransId="{694D30EA-2322-F54E-8D0B-C18B81FE8CBF}"/>
    <dgm:cxn modelId="{6028A16E-F4E7-F148-A72B-424495606CB8}" srcId="{BE7A89D6-E6EC-B646-93C4-2C7E1B11F5E2}" destId="{6C770FCF-1ECA-5A4F-8625-CA9B37A73CC3}" srcOrd="0" destOrd="0" parTransId="{C72DA581-745B-9B49-9A84-D0E3AF5580EC}" sibTransId="{C1839494-3B23-9348-9825-C2615B761592}"/>
    <dgm:cxn modelId="{467CF177-9098-584B-823A-85D0F16849DC}" srcId="{6C770FCF-1ECA-5A4F-8625-CA9B37A73CC3}" destId="{FB9330BD-54F8-DA46-86B0-EE2BC3A1FB96}" srcOrd="0" destOrd="0" parTransId="{74226390-665D-A943-9168-841DA8DEC734}" sibTransId="{AB90A032-38FD-E441-9729-DEF8B755252F}"/>
    <dgm:cxn modelId="{2220DB59-B684-554A-93BF-E639ECAC99D1}" srcId="{5E28C6A9-026B-F149-9C1F-53950889BEB3}" destId="{47E69325-82E1-1141-BE5E-2270F9195F60}" srcOrd="0" destOrd="0" parTransId="{2BCFF3EE-25C9-2842-BDBB-2CA0E19B7302}" sibTransId="{962C6425-6A45-1E44-BE01-DCFF52429903}"/>
    <dgm:cxn modelId="{04D2DD8C-B8FB-4149-A588-28B5DBE65ECF}" srcId="{6C770FCF-1ECA-5A4F-8625-CA9B37A73CC3}" destId="{92EE9D11-D2B5-DC46-97A6-341FB149213D}" srcOrd="2" destOrd="0" parTransId="{EDC3568B-AC72-644B-9CF6-5C6308A1CCE6}" sibTransId="{FB14C79E-F6E6-5845-9890-58BF9A708B0E}"/>
    <dgm:cxn modelId="{1588CE92-7054-FC43-B909-26021A8AA1C7}" type="presOf" srcId="{7B426CA1-4C13-F447-A2F1-62DAE278750F}" destId="{BBD00569-9559-8C4A-A8BC-FB0B407D404F}" srcOrd="0" destOrd="1" presId="urn:microsoft.com/office/officeart/2005/8/layout/hList3"/>
    <dgm:cxn modelId="{09C5759D-53C7-3846-8BB4-FC3B6101E35F}" srcId="{D99874BF-BF6C-E143-96EE-EE847C85F08E}" destId="{AFC239A6-DC11-4B46-A13D-F56DC4CB7C37}" srcOrd="1" destOrd="0" parTransId="{36CF2B89-BE1A-E64F-8594-BCEAB1D7233E}" sibTransId="{DE8F724F-3BA1-3744-B0F7-2E025E572396}"/>
    <dgm:cxn modelId="{679E65CB-4FBF-524F-A291-085CFC959D08}" srcId="{92EE9D11-D2B5-DC46-97A6-341FB149213D}" destId="{9974D0FA-BEC9-1C45-A542-84E54F9791DF}" srcOrd="0" destOrd="0" parTransId="{F43A068E-1CBF-414B-8FA7-82F86B96ECFB}" sibTransId="{5E74C633-B000-E84D-A216-AB032D2BC30A}"/>
    <dgm:cxn modelId="{0A39F5D3-C68D-B747-ABB0-21F72F1488FD}" type="presOf" srcId="{FB9330BD-54F8-DA46-86B0-EE2BC3A1FB96}" destId="{86DF4C76-BCCB-BA44-8FE5-EB23379760BB}" srcOrd="0" destOrd="0" presId="urn:microsoft.com/office/officeart/2005/8/layout/hList3"/>
    <dgm:cxn modelId="{AC2B8BDA-A530-E34E-A395-15EFC1614B28}" type="presOf" srcId="{AFC239A6-DC11-4B46-A13D-F56DC4CB7C37}" destId="{BBD00569-9559-8C4A-A8BC-FB0B407D404F}" srcOrd="0" destOrd="2" presId="urn:microsoft.com/office/officeart/2005/8/layout/hList3"/>
    <dgm:cxn modelId="{D46ED7E7-B0AB-474A-9F67-378C2EAC589E}" type="presOf" srcId="{E0ACA566-0DA6-4749-A4DD-1982351D6210}" destId="{B4336DFF-2A25-B547-A8A1-E3F9D552A6EF}" srcOrd="0" destOrd="0" presId="urn:microsoft.com/office/officeart/2005/8/layout/hList3"/>
    <dgm:cxn modelId="{1EC88AF1-7B34-6A41-A277-13E7D1E34B3C}" type="presOf" srcId="{5E28C6A9-026B-F149-9C1F-53950889BEB3}" destId="{B637C7E7-DB81-0244-84D3-7DFA7F0CDB62}" srcOrd="0" destOrd="0" presId="urn:microsoft.com/office/officeart/2005/8/layout/hList3"/>
    <dgm:cxn modelId="{681419F7-D37D-7644-9016-6302C82E07DB}" srcId="{6C770FCF-1ECA-5A4F-8625-CA9B37A73CC3}" destId="{5E28C6A9-026B-F149-9C1F-53950889BEB3}" srcOrd="4" destOrd="0" parTransId="{6006138C-479E-5748-9A8D-7C62B76FC96F}" sibTransId="{C1C9127D-685E-3244-A9D9-F0B87B4200EB}"/>
    <dgm:cxn modelId="{54A001D3-3F15-2F41-9944-3ABE013D8581}" type="presParOf" srcId="{C0E4EE1F-A66D-2D41-90DB-96A1BAFD6245}" destId="{E5866012-06F6-8D4F-A83F-6546A19A45B1}" srcOrd="0" destOrd="0" presId="urn:microsoft.com/office/officeart/2005/8/layout/hList3"/>
    <dgm:cxn modelId="{A6035E51-AF2E-0A4E-9B0C-A36EB3F58803}" type="presParOf" srcId="{C0E4EE1F-A66D-2D41-90DB-96A1BAFD6245}" destId="{AB353683-A0E2-0147-B109-091283B4045C}" srcOrd="1" destOrd="0" presId="urn:microsoft.com/office/officeart/2005/8/layout/hList3"/>
    <dgm:cxn modelId="{FA0551E0-ECF0-1845-BD59-F0F2E94A5A46}" type="presParOf" srcId="{AB353683-A0E2-0147-B109-091283B4045C}" destId="{86DF4C76-BCCB-BA44-8FE5-EB23379760BB}" srcOrd="0" destOrd="0" presId="urn:microsoft.com/office/officeart/2005/8/layout/hList3"/>
    <dgm:cxn modelId="{78F3821A-30E9-DF44-872A-788FE356BC36}" type="presParOf" srcId="{AB353683-A0E2-0147-B109-091283B4045C}" destId="{BBD00569-9559-8C4A-A8BC-FB0B407D404F}" srcOrd="1" destOrd="0" presId="urn:microsoft.com/office/officeart/2005/8/layout/hList3"/>
    <dgm:cxn modelId="{A7051759-A2CA-8046-8B35-C8479492A35D}" type="presParOf" srcId="{AB353683-A0E2-0147-B109-091283B4045C}" destId="{AC2DEF00-3D69-4840-B97B-E3D70D594065}" srcOrd="2" destOrd="0" presId="urn:microsoft.com/office/officeart/2005/8/layout/hList3"/>
    <dgm:cxn modelId="{062462BC-8787-6548-95BB-D93F4AB74C27}" type="presParOf" srcId="{AB353683-A0E2-0147-B109-091283B4045C}" destId="{B4336DFF-2A25-B547-A8A1-E3F9D552A6EF}" srcOrd="3" destOrd="0" presId="urn:microsoft.com/office/officeart/2005/8/layout/hList3"/>
    <dgm:cxn modelId="{90217FD6-CB9F-7D4B-906B-637508DBDD6E}" type="presParOf" srcId="{AB353683-A0E2-0147-B109-091283B4045C}" destId="{B637C7E7-DB81-0244-84D3-7DFA7F0CDB62}" srcOrd="4" destOrd="0" presId="urn:microsoft.com/office/officeart/2005/8/layout/hList3"/>
    <dgm:cxn modelId="{5E1CED79-06D3-F841-8F01-B3EF3B7C8772}" type="presParOf" srcId="{C0E4EE1F-A66D-2D41-90DB-96A1BAFD6245}" destId="{C27401E4-7A7C-0149-B128-15CC58F7B178}"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296152"/>
          <a:ext cx="8352928" cy="1756995"/>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670" y="0"/>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Similar to the use of an assembly line in a manufacturing plant</a:t>
          </a:r>
        </a:p>
      </dsp:txBody>
      <dsp:txXfrm>
        <a:off x="3670" y="0"/>
        <a:ext cx="2422675" cy="1756995"/>
      </dsp:txXfrm>
    </dsp:sp>
    <dsp:sp modelId="{807546D9-8E8B-6A4F-AC7F-C4B7428D197A}">
      <dsp:nvSpPr>
        <dsp:cNvPr id="0" name=""/>
        <dsp:cNvSpPr/>
      </dsp:nvSpPr>
      <dsp:spPr>
        <a:xfrm>
          <a:off x="995384"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547479" y="2635492"/>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t>New inputs are accepted at one end before previously accepted inputs appear as outputs at the other end</a:t>
          </a:r>
        </a:p>
      </dsp:txBody>
      <dsp:txXfrm>
        <a:off x="2547479" y="2635492"/>
        <a:ext cx="2422675" cy="1756995"/>
      </dsp:txXfrm>
    </dsp:sp>
    <dsp:sp modelId="{54394626-9124-C54E-AFB1-DB948AB78EEC}">
      <dsp:nvSpPr>
        <dsp:cNvPr id="0" name=""/>
        <dsp:cNvSpPr/>
      </dsp:nvSpPr>
      <dsp:spPr>
        <a:xfrm>
          <a:off x="3539193"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091289" y="0"/>
          <a:ext cx="2422675" cy="1756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To apply this concept to instruction execution we must recognize that an instruction has a number of stages</a:t>
          </a:r>
        </a:p>
      </dsp:txBody>
      <dsp:txXfrm>
        <a:off x="5091289" y="0"/>
        <a:ext cx="2422675" cy="1756995"/>
      </dsp:txXfrm>
    </dsp:sp>
    <dsp:sp modelId="{58494C77-8E8C-AB4D-92EC-9E2074C07624}">
      <dsp:nvSpPr>
        <dsp:cNvPr id="0" name=""/>
        <dsp:cNvSpPr/>
      </dsp:nvSpPr>
      <dsp:spPr>
        <a:xfrm>
          <a:off x="6083002" y="1976619"/>
          <a:ext cx="439248" cy="43924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t>Occur when the pipeline, or some portion of the pipeline, must stall because conditions do not permit continued execution</a:t>
          </a:r>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GB" sz="1900" kern="1200" dirty="0"/>
            <a:t>Also referred to as a </a:t>
          </a:r>
          <a:r>
            <a:rPr lang="en-GB" sz="1900" i="1" kern="1200" dirty="0"/>
            <a:t>pipeline bubble</a:t>
          </a:r>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marL="0" lvl="0" indent="0" algn="l" defTabSz="844550" rtl="0">
            <a:lnSpc>
              <a:spcPct val="90000"/>
            </a:lnSpc>
            <a:spcBef>
              <a:spcPct val="0"/>
            </a:spcBef>
            <a:spcAft>
              <a:spcPct val="35000"/>
            </a:spcAft>
            <a:buNone/>
          </a:pPr>
          <a:r>
            <a:rPr lang="en-US" sz="1900" kern="1200" dirty="0"/>
            <a:t>There are three types of hazards:</a:t>
          </a:r>
        </a:p>
        <a:p>
          <a:pPr marL="114300" lvl="1" indent="-114300" algn="l" defTabSz="666750" rtl="0">
            <a:lnSpc>
              <a:spcPct val="90000"/>
            </a:lnSpc>
            <a:spcBef>
              <a:spcPct val="0"/>
            </a:spcBef>
            <a:spcAft>
              <a:spcPct val="15000"/>
            </a:spcAft>
            <a:buChar char="•"/>
          </a:pPr>
          <a:r>
            <a:rPr lang="en-US" sz="1500" kern="1200" dirty="0"/>
            <a:t>Resource</a:t>
          </a:r>
        </a:p>
        <a:p>
          <a:pPr marL="114300" lvl="1" indent="-114300" algn="l" defTabSz="666750" rtl="0">
            <a:lnSpc>
              <a:spcPct val="90000"/>
            </a:lnSpc>
            <a:spcBef>
              <a:spcPct val="0"/>
            </a:spcBef>
            <a:spcAft>
              <a:spcPct val="15000"/>
            </a:spcAft>
            <a:buChar char="•"/>
          </a:pPr>
          <a:r>
            <a:rPr lang="en-US" sz="1500" kern="1200" dirty="0"/>
            <a:t>Data</a:t>
          </a:r>
        </a:p>
        <a:p>
          <a:pPr marL="114300" lvl="1" indent="-114300" algn="l" defTabSz="666750" rtl="0">
            <a:lnSpc>
              <a:spcPct val="90000"/>
            </a:lnSpc>
            <a:spcBef>
              <a:spcPct val="0"/>
            </a:spcBef>
            <a:spcAft>
              <a:spcPct val="15000"/>
            </a:spcAft>
            <a:buChar char="•"/>
          </a:pPr>
          <a:r>
            <a:rPr lang="en-US" sz="1500" kern="1200" dirty="0"/>
            <a:t>Control</a:t>
          </a:r>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5A06D-5EA6-6F48-84D4-C6C5C0FFDA4B}">
      <dsp:nvSpPr>
        <dsp:cNvPr id="0" name=""/>
        <dsp:cNvSpPr/>
      </dsp:nvSpPr>
      <dsp:spPr>
        <a:xfrm>
          <a:off x="1355309" y="3199"/>
          <a:ext cx="3201156" cy="1920693"/>
        </a:xfrm>
        <a:prstGeom prst="rect">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Term first coined in 1987</a:t>
          </a:r>
        </a:p>
      </dsp:txBody>
      <dsp:txXfrm>
        <a:off x="1355309" y="3199"/>
        <a:ext cx="3201156" cy="1920693"/>
      </dsp:txXfrm>
    </dsp:sp>
    <dsp:sp modelId="{9468F249-2229-6343-955A-16E121E67C0B}">
      <dsp:nvSpPr>
        <dsp:cNvPr id="0" name=""/>
        <dsp:cNvSpPr/>
      </dsp:nvSpPr>
      <dsp:spPr>
        <a:xfrm>
          <a:off x="4876581" y="3199"/>
          <a:ext cx="3201156" cy="1920693"/>
        </a:xfrm>
        <a:prstGeom prst="rect">
          <a:avLst/>
        </a:prstGeom>
        <a:gradFill rotWithShape="0">
          <a:gsLst>
            <a:gs pos="0">
              <a:schemeClr val="accent3">
                <a:hueOff val="-2160000"/>
                <a:satOff val="0"/>
                <a:lumOff val="0"/>
                <a:alphaOff val="0"/>
                <a:shade val="40000"/>
                <a:alpha val="100000"/>
                <a:satMod val="150000"/>
                <a:lumMod val="100000"/>
              </a:schemeClr>
            </a:gs>
            <a:gs pos="100000">
              <a:schemeClr val="accent3">
                <a:hueOff val="-216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Refers to a machine that is designed to improve the performance of the execution of scalar instructions</a:t>
          </a:r>
        </a:p>
      </dsp:txBody>
      <dsp:txXfrm>
        <a:off x="4876581" y="3199"/>
        <a:ext cx="3201156" cy="1920693"/>
      </dsp:txXfrm>
    </dsp:sp>
    <dsp:sp modelId="{D498951D-B9E5-074D-A633-8765BD0E40E7}">
      <dsp:nvSpPr>
        <dsp:cNvPr id="0" name=""/>
        <dsp:cNvSpPr/>
      </dsp:nvSpPr>
      <dsp:spPr>
        <a:xfrm>
          <a:off x="1355309" y="2244009"/>
          <a:ext cx="3201156" cy="1920693"/>
        </a:xfrm>
        <a:prstGeom prst="rect">
          <a:avLst/>
        </a:prstGeom>
        <a:gradFill rotWithShape="0">
          <a:gsLst>
            <a:gs pos="0">
              <a:schemeClr val="accent3">
                <a:hueOff val="-4320000"/>
                <a:satOff val="0"/>
                <a:lumOff val="0"/>
                <a:alphaOff val="0"/>
                <a:shade val="40000"/>
                <a:alpha val="100000"/>
                <a:satMod val="150000"/>
                <a:lumMod val="100000"/>
              </a:schemeClr>
            </a:gs>
            <a:gs pos="100000">
              <a:schemeClr val="accent3">
                <a:hueOff val="-432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In most applications the bulk of the operations are on scalar quantities</a:t>
          </a:r>
        </a:p>
      </dsp:txBody>
      <dsp:txXfrm>
        <a:off x="1355309" y="2244009"/>
        <a:ext cx="3201156" cy="1920693"/>
      </dsp:txXfrm>
    </dsp:sp>
    <dsp:sp modelId="{300E7B59-DB65-E342-8A39-01609CEE9560}">
      <dsp:nvSpPr>
        <dsp:cNvPr id="0" name=""/>
        <dsp:cNvSpPr/>
      </dsp:nvSpPr>
      <dsp:spPr>
        <a:xfrm>
          <a:off x="4876581" y="2244009"/>
          <a:ext cx="3201156" cy="1920693"/>
        </a:xfrm>
        <a:prstGeom prst="rect">
          <a:avLst/>
        </a:prstGeom>
        <a:gradFill rotWithShape="0">
          <a:gsLst>
            <a:gs pos="0">
              <a:schemeClr val="accent3">
                <a:hueOff val="-6480000"/>
                <a:satOff val="0"/>
                <a:lumOff val="0"/>
                <a:alphaOff val="0"/>
                <a:shade val="40000"/>
                <a:alpha val="100000"/>
                <a:satMod val="150000"/>
                <a:lumMod val="100000"/>
              </a:schemeClr>
            </a:gs>
            <a:gs pos="100000">
              <a:schemeClr val="accent3">
                <a:hueOff val="-648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Represents the next step in the evolution of high-performance general-purpose processors</a:t>
          </a:r>
        </a:p>
      </dsp:txBody>
      <dsp:txXfrm>
        <a:off x="4876581" y="2244009"/>
        <a:ext cx="3201156" cy="1920693"/>
      </dsp:txXfrm>
    </dsp:sp>
    <dsp:sp modelId="{CA4CB505-AC4B-A344-9B73-DBAE688B3B56}">
      <dsp:nvSpPr>
        <dsp:cNvPr id="0" name=""/>
        <dsp:cNvSpPr/>
      </dsp:nvSpPr>
      <dsp:spPr>
        <a:xfrm>
          <a:off x="1355309" y="4484818"/>
          <a:ext cx="3201156" cy="1920693"/>
        </a:xfrm>
        <a:prstGeom prst="rect">
          <a:avLst/>
        </a:prstGeom>
        <a:gradFill rotWithShape="0">
          <a:gsLst>
            <a:gs pos="0">
              <a:schemeClr val="accent3">
                <a:hueOff val="-8640000"/>
                <a:satOff val="0"/>
                <a:lumOff val="0"/>
                <a:alphaOff val="0"/>
                <a:shade val="40000"/>
                <a:alpha val="100000"/>
                <a:satMod val="150000"/>
                <a:lumMod val="100000"/>
              </a:schemeClr>
            </a:gs>
            <a:gs pos="100000">
              <a:schemeClr val="accent3">
                <a:hueOff val="-864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Essence of the approach is the ability to execute instructions independently and concurrently in different pipelines</a:t>
          </a:r>
        </a:p>
      </dsp:txBody>
      <dsp:txXfrm>
        <a:off x="1355309" y="4484818"/>
        <a:ext cx="3201156" cy="1920693"/>
      </dsp:txXfrm>
    </dsp:sp>
    <dsp:sp modelId="{5B42ECAD-645F-8245-B99E-D104F7E56740}">
      <dsp:nvSpPr>
        <dsp:cNvPr id="0" name=""/>
        <dsp:cNvSpPr/>
      </dsp:nvSpPr>
      <dsp:spPr>
        <a:xfrm>
          <a:off x="4876581" y="4484818"/>
          <a:ext cx="3201156" cy="1920693"/>
        </a:xfrm>
        <a:prstGeom prst="rect">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chemeClr val="accent2"/>
              </a:solidFill>
              <a:effectLst/>
            </a:rPr>
            <a:t>Concept can be further exploited by allowing instructions to be executed in an order different from the program order</a:t>
          </a:r>
        </a:p>
      </dsp:txBody>
      <dsp:txXfrm>
        <a:off x="4876581" y="4484818"/>
        <a:ext cx="3201156" cy="19206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B808D-2E61-934B-ACD9-C7EEF7C732DD}">
      <dsp:nvSpPr>
        <dsp:cNvPr id="0" name=""/>
        <dsp:cNvSpPr/>
      </dsp:nvSpPr>
      <dsp:spPr>
        <a:xfrm>
          <a:off x="3257550" y="1942555"/>
          <a:ext cx="2171700" cy="217170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0A426012-B87A-EE46-A39B-A0BE9E3ACB09}">
      <dsp:nvSpPr>
        <dsp:cNvPr id="0" name=""/>
        <dsp:cNvSpPr/>
      </dsp:nvSpPr>
      <dsp:spPr>
        <a:xfrm>
          <a:off x="3505221" y="304806"/>
          <a:ext cx="3505175" cy="145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High-level languages (</a:t>
          </a:r>
          <a:r>
            <a:rPr lang="en-US" sz="1400" b="1" kern="1200" dirty="0" err="1"/>
            <a:t>HLLs</a:t>
          </a:r>
          <a:r>
            <a:rPr lang="en-US" sz="1400" b="1" kern="1200" dirty="0"/>
            <a:t>)</a:t>
          </a:r>
        </a:p>
        <a:p>
          <a:pPr marL="57150" lvl="1" indent="-57150" algn="l" defTabSz="488950" rtl="0">
            <a:lnSpc>
              <a:spcPct val="90000"/>
            </a:lnSpc>
            <a:spcBef>
              <a:spcPct val="0"/>
            </a:spcBef>
            <a:spcAft>
              <a:spcPct val="15000"/>
            </a:spcAft>
            <a:buChar char="•"/>
          </a:pPr>
          <a:r>
            <a:rPr lang="en-US" sz="1100" kern="1200" dirty="0"/>
            <a:t>Allow the programmer to express algorithms more concisely</a:t>
          </a:r>
        </a:p>
        <a:p>
          <a:pPr marL="57150" lvl="1" indent="-57150" algn="l" defTabSz="488950" rtl="0">
            <a:lnSpc>
              <a:spcPct val="90000"/>
            </a:lnSpc>
            <a:spcBef>
              <a:spcPct val="0"/>
            </a:spcBef>
            <a:spcAft>
              <a:spcPct val="15000"/>
            </a:spcAft>
            <a:buChar char="•"/>
          </a:pPr>
          <a:r>
            <a:rPr lang="en-US" sz="1100" kern="1200" dirty="0"/>
            <a:t>Allow the compiler to take care of details that are not important in the programmer’s expression of algorithms</a:t>
          </a:r>
        </a:p>
        <a:p>
          <a:pPr marL="57150" lvl="1" indent="-57150" algn="l" defTabSz="488950" rtl="0">
            <a:lnSpc>
              <a:spcPct val="90000"/>
            </a:lnSpc>
            <a:spcBef>
              <a:spcPct val="0"/>
            </a:spcBef>
            <a:spcAft>
              <a:spcPct val="15000"/>
            </a:spcAft>
            <a:buChar char="•"/>
          </a:pPr>
          <a:r>
            <a:rPr lang="en-US" sz="1100" kern="1200" dirty="0"/>
            <a:t>Often support naturally the use of structured programming and/or object-oriented design</a:t>
          </a:r>
        </a:p>
      </dsp:txBody>
      <dsp:txXfrm>
        <a:off x="3505221" y="304806"/>
        <a:ext cx="3505175" cy="1458141"/>
      </dsp:txXfrm>
    </dsp:sp>
    <dsp:sp modelId="{28E12091-6E79-1C48-ACA3-FE28558A8D44}">
      <dsp:nvSpPr>
        <dsp:cNvPr id="0" name=""/>
        <dsp:cNvSpPr/>
      </dsp:nvSpPr>
      <dsp:spPr>
        <a:xfrm>
          <a:off x="4083664" y="2542565"/>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EEBD2FB1-A570-0148-86FF-F07E227B0A4D}">
      <dsp:nvSpPr>
        <dsp:cNvPr id="0" name=""/>
        <dsp:cNvSpPr/>
      </dsp:nvSpPr>
      <dsp:spPr>
        <a:xfrm>
          <a:off x="6428232" y="2362195"/>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Semantic gap</a:t>
          </a:r>
        </a:p>
        <a:p>
          <a:pPr marL="57150" lvl="1" indent="-57150" algn="l" defTabSz="488950" rtl="0">
            <a:lnSpc>
              <a:spcPct val="90000"/>
            </a:lnSpc>
            <a:spcBef>
              <a:spcPct val="0"/>
            </a:spcBef>
            <a:spcAft>
              <a:spcPct val="15000"/>
            </a:spcAft>
            <a:buChar char="•"/>
          </a:pPr>
          <a:r>
            <a:rPr lang="en-US" sz="1100" kern="1200" dirty="0"/>
            <a:t>The difference between the operations provided in </a:t>
          </a:r>
          <a:r>
            <a:rPr lang="en-US" sz="1100" kern="1200" dirty="0" err="1"/>
            <a:t>HLLs</a:t>
          </a:r>
          <a:r>
            <a:rPr lang="en-US" sz="1100" kern="1200" dirty="0"/>
            <a:t>     and those provided in computer architecture</a:t>
          </a:r>
        </a:p>
      </dsp:txBody>
      <dsp:txXfrm>
        <a:off x="6428232" y="2362195"/>
        <a:ext cx="2258568" cy="1582238"/>
      </dsp:txXfrm>
    </dsp:sp>
    <dsp:sp modelId="{94FB81A9-EAC4-E444-93E9-119BDE45DF01}">
      <dsp:nvSpPr>
        <dsp:cNvPr id="0" name=""/>
        <dsp:cNvSpPr/>
      </dsp:nvSpPr>
      <dsp:spPr>
        <a:xfrm>
          <a:off x="3768333" y="3514246"/>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DE40C66-C83B-7840-B18A-0B81C98CC140}">
      <dsp:nvSpPr>
        <dsp:cNvPr id="0" name=""/>
        <dsp:cNvSpPr/>
      </dsp:nvSpPr>
      <dsp:spPr>
        <a:xfrm>
          <a:off x="6080760"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Operations performed</a:t>
          </a:r>
        </a:p>
        <a:p>
          <a:pPr marL="57150" lvl="1" indent="-57150" algn="l" defTabSz="488950" rtl="0">
            <a:lnSpc>
              <a:spcPct val="90000"/>
            </a:lnSpc>
            <a:spcBef>
              <a:spcPct val="0"/>
            </a:spcBef>
            <a:spcAft>
              <a:spcPct val="15000"/>
            </a:spcAft>
            <a:buChar char="•"/>
          </a:pPr>
          <a:r>
            <a:rPr lang="en-US" sz="1100" kern="1200" dirty="0"/>
            <a:t>Determine the functions to be performed by the processor and its interaction with memory</a:t>
          </a:r>
        </a:p>
      </dsp:txBody>
      <dsp:txXfrm>
        <a:off x="6080760" y="4796790"/>
        <a:ext cx="2258568" cy="1582238"/>
      </dsp:txXfrm>
    </dsp:sp>
    <dsp:sp modelId="{7EDF63E7-FFAF-D647-8DF4-644383900574}">
      <dsp:nvSpPr>
        <dsp:cNvPr id="0" name=""/>
        <dsp:cNvSpPr/>
      </dsp:nvSpPr>
      <dsp:spPr>
        <a:xfrm>
          <a:off x="2746766" y="3514246"/>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359ABF93-55A7-144A-904E-1B5749C88B1A}">
      <dsp:nvSpPr>
        <dsp:cNvPr id="0" name=""/>
        <dsp:cNvSpPr/>
      </dsp:nvSpPr>
      <dsp:spPr>
        <a:xfrm>
          <a:off x="347472"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Operands used</a:t>
          </a:r>
        </a:p>
        <a:p>
          <a:pPr marL="57150" lvl="1" indent="-57150" algn="l" defTabSz="488950" rtl="0">
            <a:lnSpc>
              <a:spcPct val="90000"/>
            </a:lnSpc>
            <a:spcBef>
              <a:spcPct val="0"/>
            </a:spcBef>
            <a:spcAft>
              <a:spcPct val="15000"/>
            </a:spcAft>
            <a:buChar char="•"/>
          </a:pPr>
          <a:r>
            <a:rPr lang="en-US" sz="1100" kern="1200" dirty="0"/>
            <a:t>The types of operands and the frequency of their use determine the memory organization for storing them and the addressing modes for accessing them</a:t>
          </a:r>
        </a:p>
      </dsp:txBody>
      <dsp:txXfrm>
        <a:off x="347472" y="4796790"/>
        <a:ext cx="2258568" cy="1582238"/>
      </dsp:txXfrm>
    </dsp:sp>
    <dsp:sp modelId="{676057F4-B576-244E-B097-0DEE18A72123}">
      <dsp:nvSpPr>
        <dsp:cNvPr id="0" name=""/>
        <dsp:cNvSpPr/>
      </dsp:nvSpPr>
      <dsp:spPr>
        <a:xfrm>
          <a:off x="2431435" y="2542565"/>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DAD9BF1-7143-1748-BC9E-1F5B136E6FDF}">
      <dsp:nvSpPr>
        <dsp:cNvPr id="0" name=""/>
        <dsp:cNvSpPr/>
      </dsp:nvSpPr>
      <dsp:spPr>
        <a:xfrm>
          <a:off x="0" y="2097677"/>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Execution sequencing</a:t>
          </a:r>
        </a:p>
        <a:p>
          <a:pPr marL="57150" lvl="1" indent="-57150" algn="l" defTabSz="488950" rtl="0">
            <a:lnSpc>
              <a:spcPct val="90000"/>
            </a:lnSpc>
            <a:spcBef>
              <a:spcPct val="0"/>
            </a:spcBef>
            <a:spcAft>
              <a:spcPct val="15000"/>
            </a:spcAft>
            <a:buChar char="•"/>
          </a:pPr>
          <a:r>
            <a:rPr lang="en-US" sz="1100" kern="1200" dirty="0"/>
            <a:t>Determines the control and pipeline organization</a:t>
          </a:r>
        </a:p>
      </dsp:txBody>
      <dsp:txXfrm>
        <a:off x="0" y="2097677"/>
        <a:ext cx="2258568" cy="15822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525F-49B4-A546-922D-317910E8D6AF}">
      <dsp:nvSpPr>
        <dsp:cNvPr id="0" name=""/>
        <dsp:cNvSpPr/>
      </dsp:nvSpPr>
      <dsp:spPr>
        <a:xfrm rot="5400000">
          <a:off x="5565132" y="-2259835"/>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i="1" kern="1200" dirty="0"/>
            <a:t>Machine cycle --- </a:t>
          </a:r>
          <a:r>
            <a:rPr lang="en-US" sz="1300" kern="1200" dirty="0"/>
            <a:t>the time it takes to fetch two operands from registers, perform an ALU operation, and store the result in a register</a:t>
          </a:r>
        </a:p>
      </dsp:txBody>
      <dsp:txXfrm rot="-5400000">
        <a:off x="3188514" y="161461"/>
        <a:ext cx="5623791" cy="825876"/>
      </dsp:txXfrm>
    </dsp:sp>
    <dsp:sp modelId="{AED22860-8EC3-0C44-B182-3D54D1B6BC53}">
      <dsp:nvSpPr>
        <dsp:cNvPr id="0" name=""/>
        <dsp:cNvSpPr/>
      </dsp:nvSpPr>
      <dsp:spPr>
        <a:xfrm>
          <a:off x="0" y="237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One machine instruction per machine cycle</a:t>
          </a:r>
        </a:p>
      </dsp:txBody>
      <dsp:txXfrm>
        <a:off x="55847" y="58225"/>
        <a:ext cx="3076820" cy="1032347"/>
      </dsp:txXfrm>
    </dsp:sp>
    <dsp:sp modelId="{DA03D12E-AB34-374F-B634-779D4E356CFB}">
      <dsp:nvSpPr>
        <dsp:cNvPr id="0" name=""/>
        <dsp:cNvSpPr/>
      </dsp:nvSpPr>
      <dsp:spPr>
        <a:xfrm rot="5400000">
          <a:off x="5565132" y="-1058592"/>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Only simple LOAD and STORE operations accessing memory</a:t>
          </a:r>
        </a:p>
        <a:p>
          <a:pPr marL="114300" lvl="1" indent="-114300" algn="l" defTabSz="577850" rtl="0">
            <a:lnSpc>
              <a:spcPct val="90000"/>
            </a:lnSpc>
            <a:spcBef>
              <a:spcPct val="0"/>
            </a:spcBef>
            <a:spcAft>
              <a:spcPct val="15000"/>
            </a:spcAft>
            <a:buChar char="•"/>
          </a:pPr>
          <a:r>
            <a:rPr lang="en-US" sz="1300" kern="1200" dirty="0"/>
            <a:t>This simplifies the instruction set and therefore the control unit</a:t>
          </a:r>
        </a:p>
      </dsp:txBody>
      <dsp:txXfrm rot="-5400000">
        <a:off x="3188514" y="1362704"/>
        <a:ext cx="5623791" cy="825876"/>
      </dsp:txXfrm>
    </dsp:sp>
    <dsp:sp modelId="{E1E1CE50-7595-E541-A597-7711F2B2ABEC}">
      <dsp:nvSpPr>
        <dsp:cNvPr id="0" name=""/>
        <dsp:cNvSpPr/>
      </dsp:nvSpPr>
      <dsp:spPr>
        <a:xfrm>
          <a:off x="0" y="1203621"/>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GB" sz="2300" kern="1200" dirty="0"/>
            <a:t>Register-to-register operations</a:t>
          </a:r>
        </a:p>
      </dsp:txBody>
      <dsp:txXfrm>
        <a:off x="55847" y="1259468"/>
        <a:ext cx="3076820" cy="1032347"/>
      </dsp:txXfrm>
    </dsp:sp>
    <dsp:sp modelId="{84AA3C5E-B111-C047-B36D-F05048ED2FAF}">
      <dsp:nvSpPr>
        <dsp:cNvPr id="0" name=""/>
        <dsp:cNvSpPr/>
      </dsp:nvSpPr>
      <dsp:spPr>
        <a:xfrm rot="5400000">
          <a:off x="5565132" y="142650"/>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Simplifies the instruction set and the control unit</a:t>
          </a:r>
        </a:p>
      </dsp:txBody>
      <dsp:txXfrm rot="-5400000">
        <a:off x="3188514" y="2563946"/>
        <a:ext cx="5623791" cy="825876"/>
      </dsp:txXfrm>
    </dsp:sp>
    <dsp:sp modelId="{954ED7E9-69E7-A04A-BED1-84C8C9114105}">
      <dsp:nvSpPr>
        <dsp:cNvPr id="0" name=""/>
        <dsp:cNvSpPr/>
      </dsp:nvSpPr>
      <dsp:spPr>
        <a:xfrm>
          <a:off x="0" y="2404865"/>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Simple addressing modes</a:t>
          </a:r>
        </a:p>
      </dsp:txBody>
      <dsp:txXfrm>
        <a:off x="55847" y="2460712"/>
        <a:ext cx="3076820" cy="1032347"/>
      </dsp:txXfrm>
    </dsp:sp>
    <dsp:sp modelId="{02169971-A5B0-B746-BBD6-49F2F99B81A8}">
      <dsp:nvSpPr>
        <dsp:cNvPr id="0" name=""/>
        <dsp:cNvSpPr/>
      </dsp:nvSpPr>
      <dsp:spPr>
        <a:xfrm rot="5400000">
          <a:off x="5565132" y="1343893"/>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Generally only one or a few formats are used</a:t>
          </a:r>
        </a:p>
        <a:p>
          <a:pPr marL="114300" lvl="1" indent="-114300" algn="l" defTabSz="577850" rtl="0">
            <a:lnSpc>
              <a:spcPct val="90000"/>
            </a:lnSpc>
            <a:spcBef>
              <a:spcPct val="0"/>
            </a:spcBef>
            <a:spcAft>
              <a:spcPct val="15000"/>
            </a:spcAft>
            <a:buChar char="•"/>
          </a:pPr>
          <a:r>
            <a:rPr lang="en-US" sz="1300" kern="1200" dirty="0"/>
            <a:t>Instruction length is fixed and aligned on word boundaries</a:t>
          </a:r>
        </a:p>
        <a:p>
          <a:pPr marL="114300" lvl="1" indent="-114300" algn="l" defTabSz="577850" rtl="0">
            <a:lnSpc>
              <a:spcPct val="90000"/>
            </a:lnSpc>
            <a:spcBef>
              <a:spcPct val="0"/>
            </a:spcBef>
            <a:spcAft>
              <a:spcPct val="15000"/>
            </a:spcAft>
            <a:buChar char="•"/>
          </a:pPr>
          <a:r>
            <a:rPr lang="en-US" sz="1300" kern="1200" dirty="0"/>
            <a:t>Opcode decoding and register operand accessing can occur simultaneously</a:t>
          </a:r>
        </a:p>
      </dsp:txBody>
      <dsp:txXfrm rot="-5400000">
        <a:off x="3188514" y="3765189"/>
        <a:ext cx="5623791" cy="825876"/>
      </dsp:txXfrm>
    </dsp:sp>
    <dsp:sp modelId="{B0DD2493-A39C-B44F-B504-729F5132EC05}">
      <dsp:nvSpPr>
        <dsp:cNvPr id="0" name=""/>
        <dsp:cNvSpPr/>
      </dsp:nvSpPr>
      <dsp:spPr>
        <a:xfrm>
          <a:off x="0" y="360610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Simple instruction formats</a:t>
          </a:r>
        </a:p>
      </dsp:txBody>
      <dsp:txXfrm>
        <a:off x="55847" y="3661955"/>
        <a:ext cx="3076820" cy="10323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66012-06F6-8D4F-A83F-6546A19A45B1}">
      <dsp:nvSpPr>
        <dsp:cNvPr id="0" name=""/>
        <dsp:cNvSpPr/>
      </dsp:nvSpPr>
      <dsp:spPr>
        <a:xfrm>
          <a:off x="0" y="0"/>
          <a:ext cx="8382000" cy="1577340"/>
        </a:xfrm>
        <a:prstGeom prst="rec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US" sz="4500" kern="1200" dirty="0">
              <a:effectLst>
                <a:outerShdw blurRad="38100" dist="38100" dir="2700000" algn="tl">
                  <a:srgbClr val="000000">
                    <a:alpha val="43137"/>
                  </a:srgbClr>
                </a:outerShdw>
              </a:effectLst>
            </a:rPr>
            <a:t>A stand alone computer with the following characteristics:</a:t>
          </a:r>
        </a:p>
      </dsp:txBody>
      <dsp:txXfrm>
        <a:off x="0" y="0"/>
        <a:ext cx="8382000" cy="1577340"/>
      </dsp:txXfrm>
    </dsp:sp>
    <dsp:sp modelId="{86DF4C76-BCCB-BA44-8FE5-EB23379760BB}">
      <dsp:nvSpPr>
        <dsp:cNvPr id="0" name=""/>
        <dsp:cNvSpPr/>
      </dsp:nvSpPr>
      <dsp:spPr>
        <a:xfrm>
          <a:off x="102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Two or more similar processors of comparable capacity</a:t>
          </a:r>
        </a:p>
      </dsp:txBody>
      <dsp:txXfrm>
        <a:off x="1023" y="1577340"/>
        <a:ext cx="1675990" cy="3312414"/>
      </dsp:txXfrm>
    </dsp:sp>
    <dsp:sp modelId="{BBD00569-9559-8C4A-A8BC-FB0B407D404F}">
      <dsp:nvSpPr>
        <dsp:cNvPr id="0" name=""/>
        <dsp:cNvSpPr/>
      </dsp:nvSpPr>
      <dsp:spPr>
        <a:xfrm>
          <a:off x="1677013"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Processors share same memory and I/O facilities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Processors are connected by a bus or other internal connection</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Memory access time is approximately the same for each processor</a:t>
          </a:r>
        </a:p>
      </dsp:txBody>
      <dsp:txXfrm>
        <a:off x="1677013" y="1577340"/>
        <a:ext cx="1675990" cy="3312414"/>
      </dsp:txXfrm>
    </dsp:sp>
    <dsp:sp modelId="{AC2DEF00-3D69-4840-B97B-E3D70D594065}">
      <dsp:nvSpPr>
        <dsp:cNvPr id="0" name=""/>
        <dsp:cNvSpPr/>
      </dsp:nvSpPr>
      <dsp:spPr>
        <a:xfrm>
          <a:off x="3353004"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All processors share access to I/O devices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Either through same channels or different channels giving paths to same devices</a:t>
          </a:r>
        </a:p>
      </dsp:txBody>
      <dsp:txXfrm>
        <a:off x="3353004" y="1577340"/>
        <a:ext cx="1675990" cy="3312414"/>
      </dsp:txXfrm>
    </dsp:sp>
    <dsp:sp modelId="{B4336DFF-2A25-B547-A8A1-E3F9D552A6EF}">
      <dsp:nvSpPr>
        <dsp:cNvPr id="0" name=""/>
        <dsp:cNvSpPr/>
      </dsp:nvSpPr>
      <dsp:spPr>
        <a:xfrm>
          <a:off x="5028995"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All processors can perform the same functions (hence “symmetric”)</a:t>
          </a:r>
        </a:p>
      </dsp:txBody>
      <dsp:txXfrm>
        <a:off x="5028995" y="1577340"/>
        <a:ext cx="1675990" cy="3312414"/>
      </dsp:txXfrm>
    </dsp:sp>
    <dsp:sp modelId="{B637C7E7-DB81-0244-84D3-7DFA7F0CDB62}">
      <dsp:nvSpPr>
        <dsp:cNvPr id="0" name=""/>
        <dsp:cNvSpPr/>
      </dsp:nvSpPr>
      <dsp:spPr>
        <a:xfrm>
          <a:off x="6704986" y="1577340"/>
          <a:ext cx="1675990" cy="3312414"/>
        </a:xfrm>
        <a:prstGeom prst="rect">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System controlled by integrated operating system</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Provides interaction between processors and their programs at job, task, file and data element levels</a:t>
          </a:r>
        </a:p>
      </dsp:txBody>
      <dsp:txXfrm>
        <a:off x="6704986" y="1577340"/>
        <a:ext cx="1675990" cy="3312414"/>
      </dsp:txXfrm>
    </dsp:sp>
    <dsp:sp modelId="{C27401E4-7A7C-0149-B128-15CC58F7B178}">
      <dsp:nvSpPr>
        <dsp:cNvPr id="0" name=""/>
        <dsp:cNvSpPr/>
      </dsp:nvSpPr>
      <dsp:spPr>
        <a:xfrm>
          <a:off x="0" y="4889754"/>
          <a:ext cx="8382000" cy="368046"/>
        </a:xfrm>
        <a:prstGeom prst="rect">
          <a:avLst/>
        </a:prstGeom>
        <a:solidFill>
          <a:schemeClr val="accent1">
            <a:shade val="80000"/>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4301543" cy="339884"/>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9155" name="Rectangle 3"/>
          <p:cNvSpPr>
            <a:spLocks noGrp="1" noChangeArrowheads="1"/>
          </p:cNvSpPr>
          <p:nvPr>
            <p:ph type="dt" sz="quarter" idx="1"/>
          </p:nvPr>
        </p:nvSpPr>
        <p:spPr bwMode="auto">
          <a:xfrm>
            <a:off x="5625095" y="0"/>
            <a:ext cx="4301543" cy="339884"/>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9156" name="Rectangle 4"/>
          <p:cNvSpPr>
            <a:spLocks noGrp="1" noChangeArrowheads="1"/>
          </p:cNvSpPr>
          <p:nvPr>
            <p:ph type="ftr" sz="quarter" idx="2"/>
          </p:nvPr>
        </p:nvSpPr>
        <p:spPr bwMode="auto">
          <a:xfrm>
            <a:off x="0" y="6457791"/>
            <a:ext cx="4301543" cy="339884"/>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9157" name="Rectangle 5"/>
          <p:cNvSpPr>
            <a:spLocks noGrp="1" noChangeArrowheads="1"/>
          </p:cNvSpPr>
          <p:nvPr>
            <p:ph type="sldNum" sz="quarter" idx="3"/>
          </p:nvPr>
        </p:nvSpPr>
        <p:spPr bwMode="auto">
          <a:xfrm>
            <a:off x="5625095" y="6457791"/>
            <a:ext cx="4301543" cy="339884"/>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9BEC88F5-8E82-BB4D-B313-635C13E6D6D7}" type="slidenum">
              <a:rPr lang="en-US"/>
              <a:pPr/>
              <a:t>‹#›</a:t>
            </a:fld>
            <a:endParaRPr lang="en-US" dirty="0"/>
          </a:p>
        </p:txBody>
      </p:sp>
    </p:spTree>
    <p:extLst>
      <p:ext uri="{BB962C8B-B14F-4D97-AF65-F5344CB8AC3E}">
        <p14:creationId xmlns:p14="http://schemas.microsoft.com/office/powerpoint/2010/main" val="1893535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4301543" cy="339884"/>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8131" name="Rectangle 3"/>
          <p:cNvSpPr>
            <a:spLocks noGrp="1" noChangeArrowheads="1"/>
          </p:cNvSpPr>
          <p:nvPr>
            <p:ph type="dt" idx="1"/>
          </p:nvPr>
        </p:nvSpPr>
        <p:spPr bwMode="auto">
          <a:xfrm>
            <a:off x="5625095" y="0"/>
            <a:ext cx="4301543" cy="339884"/>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8132" name="Rectangle 4"/>
          <p:cNvSpPr>
            <a:spLocks noGrp="1" noRot="1" noChangeAspect="1" noChangeArrowheads="1" noTextEdit="1"/>
          </p:cNvSpPr>
          <p:nvPr>
            <p:ph type="sldImg" idx="2"/>
          </p:nvPr>
        </p:nvSpPr>
        <p:spPr bwMode="auto">
          <a:xfrm>
            <a:off x="3263900" y="509588"/>
            <a:ext cx="3398838" cy="2549525"/>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1323552" y="3228896"/>
            <a:ext cx="7279535" cy="3058954"/>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34" name="Rectangle 6"/>
          <p:cNvSpPr>
            <a:spLocks noGrp="1" noChangeArrowheads="1"/>
          </p:cNvSpPr>
          <p:nvPr>
            <p:ph type="ftr" sz="quarter" idx="4"/>
          </p:nvPr>
        </p:nvSpPr>
        <p:spPr bwMode="auto">
          <a:xfrm>
            <a:off x="0" y="6457791"/>
            <a:ext cx="4301543" cy="339884"/>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8135" name="Rectangle 7"/>
          <p:cNvSpPr>
            <a:spLocks noGrp="1" noChangeArrowheads="1"/>
          </p:cNvSpPr>
          <p:nvPr>
            <p:ph type="sldNum" sz="quarter" idx="5"/>
          </p:nvPr>
        </p:nvSpPr>
        <p:spPr bwMode="auto">
          <a:xfrm>
            <a:off x="5625095" y="6457791"/>
            <a:ext cx="4301543" cy="339884"/>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2C76E9C9-1785-8A43-9998-D636E20504C4}" type="slidenum">
              <a:rPr lang="en-US"/>
              <a:pPr/>
              <a:t>‹#›</a:t>
            </a:fld>
            <a:endParaRPr lang="en-US" dirty="0"/>
          </a:p>
        </p:txBody>
      </p:sp>
    </p:spTree>
    <p:extLst>
      <p:ext uri="{BB962C8B-B14F-4D97-AF65-F5344CB8AC3E}">
        <p14:creationId xmlns:p14="http://schemas.microsoft.com/office/powerpoint/2010/main" val="5637951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15 “Reduced</a:t>
            </a:r>
            <a:r>
              <a:rPr lang="en-US" baseline="0" dirty="0">
                <a:latin typeface="Times New Roman" pitchFamily="-110" charset="0"/>
              </a:rPr>
              <a:t> Instruction Set Computers</a:t>
            </a:r>
            <a:r>
              <a:rPr lang="en-US" dirty="0">
                <a:latin typeface="Times New Roman" pitchFamily="-110" charset="0"/>
              </a:rPr>
              <a:t>”.</a:t>
            </a:r>
            <a:endParaRPr lang="en-AU" dirty="0">
              <a:latin typeface="Times New Roman" pitchFamily="-110" charset="0"/>
            </a:endParaRPr>
          </a:p>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327C18-233E-1446-901C-4CB453772ADF}" type="slidenum">
              <a:rPr lang="en-GB">
                <a:solidFill>
                  <a:prstClr val="black"/>
                </a:solidFill>
              </a:rPr>
              <a:pPr/>
              <a:t>10</a:t>
            </a:fld>
            <a:endParaRPr lang="en-GB" dirty="0">
              <a:solidFill>
                <a:prstClr val="black"/>
              </a:solidFill>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term </a:t>
            </a:r>
            <a:r>
              <a:rPr kumimoji="1" lang="en-US" sz="1200" i="1" kern="1200" dirty="0">
                <a:solidFill>
                  <a:schemeClr val="tx1"/>
                </a:solidFill>
                <a:latin typeface="Times New Roman" pitchFamily="-84" charset="0"/>
                <a:ea typeface="+mn-ea"/>
                <a:cs typeface="+mn-cs"/>
              </a:rPr>
              <a:t>superscalar, </a:t>
            </a:r>
            <a:r>
              <a:rPr kumimoji="1" lang="en-US" sz="1200" kern="1200" dirty="0">
                <a:solidFill>
                  <a:schemeClr val="tx1"/>
                </a:solidFill>
                <a:latin typeface="Times New Roman" pitchFamily="-84" charset="0"/>
                <a:ea typeface="+mn-ea"/>
                <a:cs typeface="+mn-cs"/>
              </a:rPr>
              <a:t>first coined in 1987 [AGER87], refers to a machine that is designed to improve the performance of the execution of scalar instructions. In most applications, the bulk of the operations are on scalar quantities. Accordingly, the superscalar approach represents the next step in the evolution of high-performance general-purpose processors.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essence of the superscalar approach is the ability to execute instructions independently and concurrently in different pipelines. The concept can be further exploited by allowing instructions to be executed in an order different from the program order. </a:t>
            </a:r>
            <a:endParaRPr lang="en-US" dirty="0"/>
          </a:p>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ED044-3254-254E-A16F-B99188B8BA2A}" type="slidenum">
              <a:rPr lang="en-GB">
                <a:solidFill>
                  <a:prstClr val="black"/>
                </a:solidFill>
              </a:rPr>
              <a:pPr/>
              <a:t>11</a:t>
            </a:fld>
            <a:endParaRPr lang="en-GB" dirty="0">
              <a:solidFill>
                <a:prstClr val="black"/>
              </a:solidFill>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16.1 compares, in general terms, the scalar and superscalar approaches. In a traditional scalar organization, there is a single pipelined functional unit for integer operations and one for floating-point operations. Parallelism is achieved by enabling multiple instructions to be at different stages of the pipeline at one time. In the superscalar organization, there are multiple functional units, each of which is implemented as a pipeline. Each individual functional unit provides a degree of parallelism by virtue of its pipelined structure. The use of multiple functional units enables the processor to execute streams of instructions in parallel, one stream for each pipeline. It is the responsibility of the hardware, in conjunction with the compiler, to assure that the parallel execution does not violate the intent of the program.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1532E-35D3-CE49-BF9E-93AB1E11E70F}" type="slidenum">
              <a:rPr lang="en-GB">
                <a:solidFill>
                  <a:prstClr val="black"/>
                </a:solidFill>
              </a:rPr>
              <a:pPr/>
              <a:t>12</a:t>
            </a:fld>
            <a:endParaRPr lang="en-GB" dirty="0">
              <a:solidFill>
                <a:prstClr val="black"/>
              </a:solidFill>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An alternative approach to achieving greater performance is referred to as super- pipelining, a term first coined in 1988 [JOUP88]. Superpipelining exploits the fact that many pipeline stages perform tasks that require less than half a clock cycle. Thus, a doubled internal clock speed allows the performance of two tasks in one external clock cycle. We have seen one example of this approach with the MIPS R4000.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16.2 compares the two approaches. The upper part of the diagram illustrates an ordinary pipeline, used as a base for comparison. The base pipeline issues one instruction per clock cycle and can perform one pipeline stage per clock cycle. The pipeline has four stages: instruction fetch, operation decode, operation execution, and result write back. The execution stage is crosshatched for clarity. Note that although several instructions are executing concurrently, only one instruction is in its execution stage at any one time.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next part of the diagram shows a </a:t>
            </a:r>
            <a:r>
              <a:rPr kumimoji="1" lang="en-US" sz="1200" b="1" kern="1200" dirty="0">
                <a:solidFill>
                  <a:schemeClr val="tx1"/>
                </a:solidFill>
                <a:latin typeface="Times New Roman" pitchFamily="-84" charset="0"/>
                <a:ea typeface="+mn-ea"/>
                <a:cs typeface="+mn-cs"/>
              </a:rPr>
              <a:t>superpipelined </a:t>
            </a:r>
            <a:r>
              <a:rPr kumimoji="1" lang="en-US" sz="1200" kern="1200" dirty="0">
                <a:solidFill>
                  <a:schemeClr val="tx1"/>
                </a:solidFill>
                <a:latin typeface="Times New Roman" pitchFamily="-84" charset="0"/>
                <a:ea typeface="+mn-ea"/>
                <a:cs typeface="+mn-cs"/>
              </a:rPr>
              <a:t>implementation that is capable of performing two pipeline stages per clock cycle. An alternative way of looking at this is that the functions performed in each stage can be split into two non-overlapping parts and each can execute in half a clock cycle. A superpipeline implementation that behaves in this fashion is said to be of degree 2. Finally, the lowest part of the diagram shows a superscalar implementation capable of executing two instances of each stage in parallel. Higher-degree superpipeline and super- scalar implementations are of course possible.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Both the superpipeline and the superscalar implementations depicted in Figure 16.2 have the same number of instructions executing at the same time in the steady state. The superpipelined processor falls behind the superscalar processor at the start of the program and at each branch target.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13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14</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dirty="0">
                <a:solidFill>
                  <a:schemeClr val="tx1"/>
                </a:solidFill>
                <a:latin typeface="Times New Roman" pitchFamily="-84" charset="0"/>
                <a:ea typeface="+mn-ea"/>
                <a:cs typeface="+mn-cs"/>
              </a:rPr>
              <a:t>One of the most visible forms of evolution associated with computers is that of programming languages. As the cost of hardware has dropped, the relative cost of soft- ware has risen. Along with that, a chronic shortage of programmers has driven up software costs in absolute terms. Thus, the major cost in the life cycle of a system is software, not hardware. Adding to the cost, and to the inconvenience, is the element of unreliability: it is common for programs, both system and application, to continue to exhibit new bugs after years of operation.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response from researchers and industry has been to develop ever more powerful and complex high-level programming languages. These </a:t>
            </a:r>
            <a:r>
              <a:rPr kumimoji="1" lang="en-US" sz="1200" b="1" kern="1200" dirty="0">
                <a:solidFill>
                  <a:schemeClr val="tx1"/>
                </a:solidFill>
                <a:latin typeface="Times New Roman" pitchFamily="-84" charset="0"/>
                <a:ea typeface="+mn-ea"/>
                <a:cs typeface="+mn-cs"/>
              </a:rPr>
              <a:t>high-level languages (HLLs): </a:t>
            </a:r>
            <a:r>
              <a:rPr kumimoji="1" lang="en-US" sz="1200" kern="1200" dirty="0">
                <a:solidFill>
                  <a:schemeClr val="tx1"/>
                </a:solidFill>
                <a:latin typeface="Times New Roman" pitchFamily="-84" charset="0"/>
                <a:ea typeface="+mn-ea"/>
                <a:cs typeface="+mn-cs"/>
              </a:rPr>
              <a:t>(1) allow the programmer to express algorithms more concisely, (2) allow the compiler to take care of details that are not important in the programmer’s expression of algorithms, and (3) often support naturally the use of structured programming and/or object-oriented design.</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Alas, this solution gave rise to a perceived problem, known as the </a:t>
            </a:r>
            <a:r>
              <a:rPr kumimoji="1" lang="en-US" sz="1200" i="1" kern="1200" dirty="0">
                <a:solidFill>
                  <a:schemeClr val="tx1"/>
                </a:solidFill>
                <a:latin typeface="Times New Roman" pitchFamily="-84" charset="0"/>
                <a:ea typeface="+mn-ea"/>
                <a:cs typeface="+mn-cs"/>
              </a:rPr>
              <a:t>semantic gap, </a:t>
            </a:r>
            <a:r>
              <a:rPr kumimoji="1" lang="en-US" sz="1200" kern="1200" dirty="0">
                <a:solidFill>
                  <a:schemeClr val="tx1"/>
                </a:solidFill>
                <a:latin typeface="Times New Roman" pitchFamily="-84" charset="0"/>
                <a:ea typeface="+mn-ea"/>
                <a:cs typeface="+mn-cs"/>
              </a:rPr>
              <a:t>the difference between the operations provided in HLLs and those provided in computer architecture. Symptoms of this gap are alleged to include execution inefficiency, excessive machine program size, and compiler complexity. Designers responded with architectures intended to close this gap. Key features include large instruction sets, dozens of addressing modes, and various HLL statements implemented in hardware. An example of the latter is the CASE machine instruction on the VAX. Such complex instruction sets are intended to </a:t>
            </a:r>
            <a:endParaRPr lang="en-US" dirty="0"/>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Ease the task of the compiler writer.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Improve execution efficiency, because complex sequences of operations can </a:t>
            </a:r>
          </a:p>
          <a:p>
            <a:pPr lvl="1"/>
            <a:r>
              <a:rPr kumimoji="1" lang="en-US" sz="1200" kern="1200" dirty="0">
                <a:solidFill>
                  <a:schemeClr val="tx1"/>
                </a:solidFill>
                <a:latin typeface="Times New Roman" pitchFamily="-84" charset="0"/>
                <a:ea typeface="ＭＳ Ｐゴシック" pitchFamily="-84" charset="-128"/>
                <a:cs typeface="+mn-cs"/>
              </a:rPr>
              <a:t>be implemented in microcode.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Provide support for even more complex and sophisticated HLLs.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Meanwhile, a number of studies have been done over the years to determine the characteristics and patterns of execution of machine instructions generated from HLL programs. The results of these studies inspired some researchers to look for a different approach: namely, to make the architecture that supports the HLL simpler, rather than more complex.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To understand the line of reasoning of the RISC advocates, we begin with a brief review of instruction execution characteristics. The aspects of computation of interest are as follows: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Operations performed: </a:t>
            </a:r>
            <a:r>
              <a:rPr kumimoji="1" lang="en-US" sz="1200" kern="1200" dirty="0">
                <a:solidFill>
                  <a:schemeClr val="tx1"/>
                </a:solidFill>
                <a:latin typeface="Times New Roman" pitchFamily="-84" charset="0"/>
                <a:ea typeface="+mn-ea"/>
                <a:cs typeface="+mn-cs"/>
              </a:rPr>
              <a:t>These determine the functions to be performed by the processor and its interaction with memory.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Operands used: </a:t>
            </a:r>
            <a:r>
              <a:rPr kumimoji="1" lang="en-US" sz="1200" kern="1200" dirty="0">
                <a:solidFill>
                  <a:schemeClr val="tx1"/>
                </a:solidFill>
                <a:latin typeface="Times New Roman" pitchFamily="-84" charset="0"/>
                <a:ea typeface="+mn-ea"/>
                <a:cs typeface="+mn-cs"/>
              </a:rPr>
              <a:t>The types of operands and the frequency of their use deter- mine the memory organization for storing them and the addressing modes for accessing them.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Execution sequencing: </a:t>
            </a:r>
            <a:r>
              <a:rPr kumimoji="1" lang="en-US" sz="1200" kern="1200" dirty="0">
                <a:solidFill>
                  <a:schemeClr val="tx1"/>
                </a:solidFill>
                <a:latin typeface="Times New Roman" pitchFamily="-84" charset="0"/>
                <a:ea typeface="+mn-ea"/>
                <a:cs typeface="+mn-cs"/>
              </a:rPr>
              <a:t>This determines the control and pipeline organization.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remainder of this section, we summarize the results of a number of studies of high-level-language programs. All of the results are based on dynamic measurements. That is, measurements are collected by executing the program and counting the number of times some feature has appeared or a particular property has held true. In contrast, static measurements merely perform these counts on the source text of a program. They give no useful information on performance, because they are not weighted relative to the number of times each statement is executed.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16</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BDE2D-0141-BB4A-9844-841E3037778E}" type="slidenum">
              <a:rPr lang="en-US"/>
              <a:pPr/>
              <a:t>17</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reason that register storage is indicated is that it is the fastest avail- able storage device, faster than both main memory and cache. The register file is physically small, on the same chip as the ALU and control unit, and employs much shorter addresses than addresses for cache and memory. Thus, a strategy is needed that will allow the most frequently accessed operands to be kept in registers and to minimize register-memory operations.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Two basic approaches are possible, one based on software and the other on hardware. The software approach is to rely on the compiler to maximize register usage. The compiler will attempt to assign registers to those variables that will be used the most in a given time period. This approach requires the use of sophisticated program-analysis algorithms. The hardware approach is simply to use more registers so that more variables can be held in registers for longer periods of time. </a:t>
            </a:r>
            <a:endParaRPr lang="en-US" dirty="0"/>
          </a:p>
          <a:p>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B947C-8D81-3049-B286-A0C66033C336}" type="slidenum">
              <a:rPr lang="en-US"/>
              <a:pPr/>
              <a:t>18</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On the face of it, the use of a large set of registers should decrease the need to access memory. The design task is to organize the registers in such a fashion that this goal is realized.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Because most operand references are to local scalars, the obvious approach is to store these in registers, with perhaps a few registers reserved for global variables. The problem is that the definition of </a:t>
            </a:r>
            <a:r>
              <a:rPr kumimoji="1" lang="en-US" sz="1200" i="1" kern="1200" dirty="0">
                <a:solidFill>
                  <a:schemeClr val="tx1"/>
                </a:solidFill>
                <a:latin typeface="Times New Roman" pitchFamily="-84" charset="0"/>
                <a:ea typeface="+mn-ea"/>
                <a:cs typeface="+mn-cs"/>
              </a:rPr>
              <a:t>local </a:t>
            </a:r>
            <a:r>
              <a:rPr kumimoji="1" lang="en-US" sz="1200" kern="1200" dirty="0">
                <a:solidFill>
                  <a:schemeClr val="tx1"/>
                </a:solidFill>
                <a:latin typeface="Times New Roman" pitchFamily="-84" charset="0"/>
                <a:ea typeface="+mn-ea"/>
                <a:cs typeface="+mn-cs"/>
              </a:rPr>
              <a:t>changes with each procedure call and return, operations that occur frequently. On every call, local variables must be saved from the registers into memory, so that the registers can be reused by the called procedure. Furthermore, parameters must be passed. On return, the variables of the calling procedure must be restored (loaded back into registers) and results must be passed back to the calling procedure.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solution is based on two other results reported in Section 15.1. First, a typical procedure employs only a few passed parameters and local variables (Table 15.4). Second, the depth of procedure activation fluctuates within a relatively narrow range (Figure 4.21). To exploit these properties, multiple small sets of registers are used, each assigned to a different procedure. A procedure call automatically switches the processor to use a different fixed-size window of registers, rather than saving registers in memory. Windows for adjacent procedures are overlapped to allow parameter passing.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concept is illustrated in Figure 15.1. At any time, only one window of registers is visible and is addressable as if it were the only set of registers (e.g., addresses 0 through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The window is divided into three fixed-size areas. Parameter registers hold parameters passed down from the procedure that called the current procedure and hold results to be passed back up. Local registers are used for local variables, as assigned by the compiler. Temporary registers are used to exchange parameters and results with the next lower level (procedure called by current procedure). The temporary registers at one level are physically the same as the parameter registers at the next lower level. This overlap permits parameters to be passed without the actual movement of data. Keep in mind that, except for the overlap, the registers at two different levels are physically distinct. That is, the parameter and local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are disjoint from the local and temporary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+ 1.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handle any possible pattern of calls and returns, the number of </a:t>
            </a:r>
            <a:r>
              <a:rPr kumimoji="1" lang="en-US" sz="1200" b="1" kern="1200" dirty="0">
                <a:solidFill>
                  <a:schemeClr val="tx1"/>
                </a:solidFill>
                <a:latin typeface="Times New Roman" pitchFamily="-84" charset="0"/>
                <a:ea typeface="+mn-ea"/>
                <a:cs typeface="+mn-cs"/>
              </a:rPr>
              <a:t>register windows </a:t>
            </a:r>
            <a:r>
              <a:rPr kumimoji="1" lang="en-US" sz="1200" kern="1200" dirty="0">
                <a:solidFill>
                  <a:schemeClr val="tx1"/>
                </a:solidFill>
                <a:latin typeface="Times New Roman" pitchFamily="-84" charset="0"/>
                <a:ea typeface="+mn-ea"/>
                <a:cs typeface="+mn-cs"/>
              </a:rPr>
              <a:t>would have to be unbounded. Instead, the register windows can be used to hold the few most recent procedure activations. Older activations must be saved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 memory and later restored when the nesting depth decreases. Thus, the actual organization of the register file is as a circular buffer of overlapping windows. Two notable examples of this approach are Sun’s SPARC architecture, described in Section 15.7, and the IA-64 architecture used in Intel’s Itanium processor. </a:t>
            </a:r>
            <a:endParaRPr lang="en-US" dirty="0"/>
          </a:p>
          <a:p>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14CD8-D822-704D-ACC6-FDB79F179966}" type="slidenum">
              <a:rPr lang="en-US"/>
              <a:pPr/>
              <a:t>19</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circular organization is shown in Figure 15.2, which depicts a circular buffer of six windows. The buffer is filled to a depth of 4 (A called B; B called C; C called D) with procedure D active. The current-window pointer (CWP) points to the window of the currently active procedure. Register references by a machine instruction are offset by this pointer to determine the actual physical register. The saved-window pointer (SWP) identifies the window most recently saved in memory. If procedure D now calls procedure E, arguments for E are placed in D’s temporary registers (the overlap between w3 and w4) and the CWP is advanced by one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procedure E then makes a call to procedure F, the call cannot be made with the current status of the buffer. This is because F’s window overlaps A’s window. If F begins to load its temporary registers, preparatory to a call, it will overwrite the parameter registers of A (A.in). Thus, when CWP is incremented (modulo 6) so that it becomes equal to SWP, an interrupt occurs, and A’s window is saved. Only the first two portions (A.in and A.loc) need be saved. Then, the SWP is incremented and the call to F proceeds. A similar interrupt can occur on returns. For example, subsequent to the activation of F, when B returns to A, CWP is decremented and becomes equal to SWP. This causes an interrupt that results in the restoration of A’s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From the preceding, it can be seen that an </a:t>
            </a:r>
            <a:r>
              <a:rPr kumimoji="1" lang="en-US" sz="1200" i="1" kern="1200" dirty="0">
                <a:solidFill>
                  <a:schemeClr val="tx1"/>
                </a:solidFill>
                <a:latin typeface="Times New Roman" pitchFamily="-84" charset="0"/>
                <a:ea typeface="+mn-ea"/>
                <a:cs typeface="+mn-cs"/>
              </a:rPr>
              <a:t>N-window </a:t>
            </a:r>
            <a:r>
              <a:rPr kumimoji="1" lang="en-US" sz="1200" kern="1200" dirty="0">
                <a:solidFill>
                  <a:schemeClr val="tx1"/>
                </a:solidFill>
                <a:latin typeface="Times New Roman" pitchFamily="-84" charset="0"/>
                <a:ea typeface="+mn-ea"/>
                <a:cs typeface="+mn-cs"/>
              </a:rPr>
              <a:t>register file can hold only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procedure activations. The value of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need not be large. As was mentioned in Appendix 4A, one study [TAMI83] found that, with 8 windows, a save or restore is needed on only 1% of the calls or returns. The Berkeley RISC computers use 8 windows of 16 registers each. The Pyramid computer employs 16 windows of 32 registers each.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0899"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 charset="0"/>
                <a:ea typeface="+mn-ea"/>
                <a:cs typeface="+mn-cs"/>
              </a:rPr>
              <a:t>38</a:t>
            </a:r>
          </a:p>
        </p:txBody>
      </p:sp>
      <p:sp>
        <p:nvSpPr>
          <p:cNvPr id="80900"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0901"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0902" name="Rectangle 6"/>
          <p:cNvSpPr>
            <a:spLocks noGrp="1" noRot="1" noChangeAspect="1" noChangeArrowheads="1" noTextEdit="1"/>
          </p:cNvSpPr>
          <p:nvPr>
            <p:ph type="sldImg"/>
          </p:nvPr>
        </p:nvSpPr>
        <p:spPr>
          <a:xfrm>
            <a:off x="3270250" y="514350"/>
            <a:ext cx="3386138" cy="2540000"/>
          </a:xfrm>
          <a:ln cap="flat"/>
        </p:spPr>
      </p:sp>
      <p:sp>
        <p:nvSpPr>
          <p:cNvPr id="809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a:solidFill>
                  <a:schemeClr val="tx1"/>
                </a:solidFill>
                <a:latin typeface="Times New Roman" pitchFamily="-1" charset="0"/>
                <a:ea typeface="+mn-ea"/>
                <a:cs typeface="+mn-cs"/>
              </a:rPr>
              <a:t>pipelining, </a:t>
            </a:r>
            <a:r>
              <a:rPr lang="en-US" sz="1200" kern="1200" dirty="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a:p>
          <a:p>
            <a:endParaRPr lang="en-US" sz="1200" kern="1200" dirty="0">
              <a:solidFill>
                <a:schemeClr val="tx1"/>
              </a:solidFill>
              <a:latin typeface="Times New Roman" pitchFamily="-1"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1489-475B-F24C-973F-0EFBFABFDBBF}" type="slidenum">
              <a:rPr lang="en-US"/>
              <a:pPr/>
              <a:t>20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register file, organized into windows, acts as a small, fast buffer for holding a subset of all variables that are likely to be used the most heavily. From this point of view, the register file acts much like a cache memory, although a much faster memory. The question therefore arises as to whether it would be simpler and better to use a cache and a small traditional register file.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Table 15.5 compares characteristics of the two approaches. The window-based register file holds all the local scalar variables (except in the rare case of window overflow) of the most recent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procedure activations. The cache holds a selection of recently used scalar variables. The register file should save time, because all local scalar variables are retained. On the other hand, the cache may make more efficient use of space, because it is reacting to the situation dynamically. Furthermore, caches generally treat all memory references alike, including instructions and other types of data. Thus, savings in these other areas are possible with a cache and not a register file.</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register file may make inefficient use of space, because not all procedures will need the full window space allotted to them. On the other hand, the cache suffers from another sort of inefficiency: Data are read into the cache in blocks. Whereas the register file contains only those variables in use, the cache reads in a block of data, some or much of which will not be used.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cache is capable of handling global as well as local variables. There are usually many global scalars, but only a few of them are heavily used [KATE83]. A cache will dynamically discover these variables and hold them. If the window- based register file is supplemented with global registers, it too can hold some global scalars. However, when program modules are separately compiled, it is impossible for the compiler to assign global values to registers; the linker must perform this task.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register file, the movement of data between registers and memory is determined by the procedure nesting depth. Because this depth usually fluctuates within a narrow range, the use of memory is relatively infrequent. Most cache memories are set associative with a small set size. Thus, there is the danger that other data or instructions will compete for cache residency.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2CCC8-0ED2-2A4E-84C7-3221B763ACBB}" type="slidenum">
              <a:rPr lang="en-US"/>
              <a:pPr/>
              <a:t>21</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We have noted the trend to richer instruction sets, which include a larger number of instructions and more complex instructions. Two principal reasons have motivated this trend: a desire to simplify compilers and a desire to improve performance. Underlying both of these reasons was the shift to HLLs on the part of programmers; architects attempted to design machines that provided better support for HLLs.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not the intent of this chapter to say that the CISC designers took the wrong direction. Indeed, because technology continues to evolve and because architectures exist along a spectrum rather than in two neat categories, a black-and-white assessment is unlikely ever to emerge. Thus, the comments that follow are simply meant to point out some of the potential pitfalls in the CISC approach and to pro- vide some understanding of the motivation of the RISC adherents.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of the reasons cited, compiler simplification, seems obvious, but it is not. The task of the compiler writer is to build a compiler that generates good (fast, small, fast and small) sequences of machine instructions for HLL programs (i.e., the compiler views individual HLL statements in the context of surrounding HLL statements). If there are machine instructions that resemble HLL statements, this task is simplified. This reasoning has been disputed by the RISC researchers ([HENN82], [RADI83], [PATT82b]). They have found that complex machine instructions are often hard to exploit because the compiler must find those cases that exactly fit the construct. The task of optimizing the generated code to minimize code size, reduce instruction execution count, and enhance pipelining is much more difficult with a complex instruction set. As evidence of this, studies cited earlier in this chapter indicate that most of the instructions in a compiled program are the relatively simple ones.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other major reason cited is the expectation that a CISC will yield smaller, faster programs. Let us examine both aspects of this assertion: that programs will be smaller and that they will execute faster.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two advantages to smaller programs. First, because the program takes up less memory, there is a savings in that resource. With memory today being so inexpensive, this potential advantage is no longer compelling. More important, smaller programs should improve performance, and this will happen in three ways. First, fewer instructions means fewer instruction bytes to be fetched. Second, in a paging environment, smaller programs occupy fewer pages, reducing page faults. Third, more instructions fit in cache(s). </a:t>
            </a:r>
            <a:endParaRPr lang="en-US" dirty="0"/>
          </a:p>
          <a:p>
            <a:endParaRPr lang="en-US" dirty="0"/>
          </a:p>
          <a:p>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5FF1B-9B04-C341-B940-D33CBAD517F9}" type="slidenum">
              <a:rPr lang="en-US"/>
              <a:pPr/>
              <a:t>22</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problem with this line of reasoning is that it is far from certain that a CISC program will be smaller than a corresponding RISC program. In many cases, the CISC program, expressed in symbolic machine language, may be </a:t>
            </a:r>
            <a:r>
              <a:rPr kumimoji="1" lang="en-US" sz="1200" i="1" kern="1200" dirty="0">
                <a:solidFill>
                  <a:schemeClr val="tx1"/>
                </a:solidFill>
                <a:latin typeface="Times New Roman" pitchFamily="-84" charset="0"/>
                <a:ea typeface="+mn-ea"/>
                <a:cs typeface="+mn-cs"/>
              </a:rPr>
              <a:t>shorter </a:t>
            </a:r>
            <a:r>
              <a:rPr kumimoji="1" lang="en-US" sz="1200" kern="1200" dirty="0">
                <a:solidFill>
                  <a:schemeClr val="tx1"/>
                </a:solidFill>
                <a:latin typeface="Times New Roman" pitchFamily="-84" charset="0"/>
                <a:ea typeface="+mn-ea"/>
                <a:cs typeface="+mn-cs"/>
              </a:rPr>
              <a:t>(i.e., fewer instructions), but the number of bits of memory occupied may not be noticeably </a:t>
            </a:r>
            <a:r>
              <a:rPr kumimoji="1" lang="en-US" sz="1200" i="1" kern="1200" dirty="0">
                <a:solidFill>
                  <a:schemeClr val="tx1"/>
                </a:solidFill>
                <a:latin typeface="Times New Roman" pitchFamily="-84" charset="0"/>
                <a:ea typeface="+mn-ea"/>
                <a:cs typeface="+mn-cs"/>
              </a:rPr>
              <a:t>smaller. </a:t>
            </a:r>
            <a:r>
              <a:rPr kumimoji="1" lang="en-US" sz="1200" kern="1200" dirty="0">
                <a:solidFill>
                  <a:schemeClr val="tx1"/>
                </a:solidFill>
                <a:latin typeface="Times New Roman" pitchFamily="-84" charset="0"/>
                <a:ea typeface="+mn-ea"/>
                <a:cs typeface="+mn-cs"/>
              </a:rPr>
              <a:t>Table 15.6 shows results from three studies that compared the size of com- piled C programs on a variety of machines, including RISC I, which has a reduced instruction set architecture. Note that there is little or no savings using a CISC over a RISC. It is also interesting to note that the VAX, which has a much more complex instruction set than the PDP-11, achieves very little savings over the latter. These results were confirmed by IBM researchers [RADI83], who found that the IBM 801 (a RISC) produced code that was 0.9 times the size of code on an IBM S/370. The study used a set of PL/I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several reasons for these rather surprising results. We have already noted that compilers on CISCs tend to favor simpler instructions, so that the conciseness of the complex instructions seldom comes into play. Also, because there are more instructions on a CISC, longer opcodes are required, producing longer instructions. Finally, RISCs tend to emphasize register rather than memory references, and the former require fewer bits. An example of this last effect is discussed presently.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So the expectation that a CISC will produce smaller programs, with the attend- ant advantages, may not be realized. The second motivating factor for increasingly complex instruction sets was that instruction execution would be faster. It seems to make sense that a complex HLL operation will execute more quickly as a single machine instruction rather than as a series of more primitive instructions. However, because of the bias toward the use of those simpler instructions, this may not be so. </a:t>
            </a:r>
            <a:endParaRPr lang="en-US" dirty="0"/>
          </a:p>
          <a:p>
            <a:endParaRPr lang="en-GB" dirty="0"/>
          </a:p>
          <a:p>
            <a:r>
              <a:rPr kumimoji="1" lang="en-US" sz="1200" kern="1200" dirty="0">
                <a:solidFill>
                  <a:schemeClr val="tx1"/>
                </a:solidFill>
                <a:latin typeface="Times New Roman" pitchFamily="-84" charset="0"/>
                <a:ea typeface="+mn-ea"/>
                <a:cs typeface="+mn-cs"/>
              </a:rPr>
              <a:t>The entire control unit must be made more complex, and/or the microprogram control store must be made larger, to accommodate a richer instruction set. Either factor increases the execution time of the simple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fact, some researchers have found that the speedup in the execution of complex functions is due not so much to the power of the complex machine instructions as to their residence in high-speed control store [RADI83]. In effect, the control store acts as an instruction cache. Thus, the hardware architect is in the position of trying to determine which subroutines or functions will be used most frequently and assigning those to the control store by implementing them in microcode. The results have been less than encouraging. On S/390 systems, instructions such as Translate and Extended-Precision-Floating-Point-Divide reside in high-speed storage, while the sequence involved in setting up procedure calls or initiating an interrupt handler are in slower main memory.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Thus, it is far from clear that a trend to increasingly complex instruction sets is appropriate. This has led a number of groups to pursue the opposite path. </a:t>
            </a:r>
            <a:endParaRPr lang="en-US" dirty="0"/>
          </a:p>
          <a:p>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CA410-8DA7-A044-AD5C-CB86F76F2AFD}" type="slidenum">
              <a:rPr lang="en-US"/>
              <a:pPr/>
              <a:t>23</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Although a variety of different approaches to reduced instruction set architecture have been taken, certain characteristics are common to all of them: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One instruction per cycle</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Register-to-register operations</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addressing modes</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instruction formats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Here, we provide a brief discussion of these characteristics. Specific examples are explored later in this chapter.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characteristic listed is that there is </a:t>
            </a:r>
            <a:r>
              <a:rPr kumimoji="1" lang="en-US" sz="1200" b="1" kern="1200" dirty="0">
                <a:solidFill>
                  <a:schemeClr val="tx1"/>
                </a:solidFill>
                <a:latin typeface="Times New Roman" pitchFamily="-84" charset="0"/>
                <a:ea typeface="+mn-ea"/>
                <a:cs typeface="+mn-cs"/>
              </a:rPr>
              <a:t>one machine instruction per machine cycle. </a:t>
            </a:r>
            <a:r>
              <a:rPr kumimoji="1" lang="en-US" sz="1200" kern="1200" dirty="0">
                <a:solidFill>
                  <a:schemeClr val="tx1"/>
                </a:solidFill>
                <a:latin typeface="Times New Roman" pitchFamily="-84" charset="0"/>
                <a:ea typeface="+mn-ea"/>
                <a:cs typeface="+mn-cs"/>
              </a:rPr>
              <a:t>A </a:t>
            </a:r>
            <a:r>
              <a:rPr kumimoji="1" lang="en-US" sz="1200" i="1" kern="1200" dirty="0">
                <a:solidFill>
                  <a:schemeClr val="tx1"/>
                </a:solidFill>
                <a:latin typeface="Times New Roman" pitchFamily="-84" charset="0"/>
                <a:ea typeface="+mn-ea"/>
                <a:cs typeface="+mn-cs"/>
              </a:rPr>
              <a:t>machine cycle </a:t>
            </a:r>
            <a:r>
              <a:rPr kumimoji="1" lang="en-US" sz="1200" kern="1200" dirty="0">
                <a:solidFill>
                  <a:schemeClr val="tx1"/>
                </a:solidFill>
                <a:latin typeface="Times New Roman" pitchFamily="-84" charset="0"/>
                <a:ea typeface="+mn-ea"/>
                <a:cs typeface="+mn-cs"/>
              </a:rPr>
              <a:t>is defined to be the time it takes to fetch two operands from registers, perform an ALU operation, and store the result in a register. Thus, RISC machine instructions should be no more complicated than, and execute about as fast as, microinstructions on CISC machines (discussed in Part Four). With simple, one-cycle instructions, there is little or no need for microcode; the machine instructions can be hardwired. Such instructions should execute faster than comparable machine instructions on other machines, because it is not necessary to access a microprogram control store during instruction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second characteristic is that most operations should be </a:t>
            </a:r>
            <a:r>
              <a:rPr kumimoji="1" lang="en-US" sz="1200" b="1" kern="1200" dirty="0">
                <a:solidFill>
                  <a:schemeClr val="tx1"/>
                </a:solidFill>
                <a:latin typeface="Times New Roman" pitchFamily="-84" charset="0"/>
                <a:ea typeface="+mn-ea"/>
                <a:cs typeface="+mn-cs"/>
              </a:rPr>
              <a:t>register to register, </a:t>
            </a:r>
            <a:r>
              <a:rPr kumimoji="1" lang="en-US" sz="1200" kern="1200" dirty="0">
                <a:solidFill>
                  <a:schemeClr val="tx1"/>
                </a:solidFill>
                <a:latin typeface="Times New Roman" pitchFamily="-84" charset="0"/>
                <a:ea typeface="+mn-ea"/>
                <a:cs typeface="+mn-cs"/>
              </a:rPr>
              <a:t>with only simple LOAD and STORE operations accessing memory. This design feature simplifies the instruction set and therefore the control unit. For example, a RISC instruction set may include only one or two ADD instructions (e.g., integer add, add with carry); the VAX has 25 different ADD instructions. Another benefit is that such an architecture encourages the optimization of register use, so that frequently accessed operands remain in high-speed storage.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third characteristic is the use of </a:t>
            </a:r>
            <a:r>
              <a:rPr kumimoji="1" lang="en-US" sz="1200" b="1" kern="1200" dirty="0">
                <a:solidFill>
                  <a:schemeClr val="tx1"/>
                </a:solidFill>
                <a:latin typeface="Times New Roman" pitchFamily="-84" charset="0"/>
                <a:ea typeface="+mn-ea"/>
                <a:cs typeface="+mn-cs"/>
              </a:rPr>
              <a:t>simple addressing modes. </a:t>
            </a:r>
            <a:r>
              <a:rPr kumimoji="1" lang="en-US" sz="1200" kern="1200" dirty="0">
                <a:solidFill>
                  <a:schemeClr val="tx1"/>
                </a:solidFill>
                <a:latin typeface="Times New Roman" pitchFamily="-84" charset="0"/>
                <a:ea typeface="+mn-ea"/>
                <a:cs typeface="+mn-cs"/>
              </a:rPr>
              <a:t>Almost all RISC instructions use simple register addressing. Several additional modes, such as displacement and PC-relative, may be included. Other, more complex modes can be synthesized in software from the simple ones. Again, this design feature simplifies the instruction set and the control unit.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final common characteristic is the use of </a:t>
            </a:r>
            <a:r>
              <a:rPr kumimoji="1" lang="en-US" sz="1200" b="1" kern="1200" dirty="0">
                <a:solidFill>
                  <a:schemeClr val="tx1"/>
                </a:solidFill>
                <a:latin typeface="Times New Roman" pitchFamily="-84" charset="0"/>
                <a:ea typeface="+mn-ea"/>
                <a:cs typeface="+mn-cs"/>
              </a:rPr>
              <a:t>simple instruction formats. </a:t>
            </a:r>
            <a:r>
              <a:rPr kumimoji="1" lang="en-US" sz="1200" kern="1200" dirty="0">
                <a:solidFill>
                  <a:schemeClr val="tx1"/>
                </a:solidFill>
                <a:latin typeface="Times New Roman" pitchFamily="-84" charset="0"/>
                <a:ea typeface="+mn-ea"/>
                <a:cs typeface="+mn-cs"/>
              </a:rPr>
              <a:t>Generally, only one or a few formats are used. Instruction length is fixed and aligned on word boundaries. Field locations, especially the opcode, are fixed. This design feature has a number of benefits. With fixed fields, opcode decoding and register operand accessing can occur simultaneously. Simplified formats simplify the control unit. Instruction fetching is optimized because word-length units are fetched. Alignment on a word boundary also means that a single instruction does not cross page boundaries. </a:t>
            </a: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BC74-0DB4-504A-8047-10192376C5FF}" type="slidenum">
              <a:rPr lang="en-US"/>
              <a:pPr/>
              <a:t>24</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After the initial enthusiasm for RISC machines, there has been a growing realization</a:t>
            </a:r>
          </a:p>
          <a:p>
            <a:r>
              <a:rPr kumimoji="1" lang="en-US" sz="1200" b="0" i="0" u="none" strike="noStrike" kern="1200" baseline="0" dirty="0">
                <a:solidFill>
                  <a:schemeClr val="tx1"/>
                </a:solidFill>
                <a:latin typeface="Times New Roman" pitchFamily="-84" charset="0"/>
                <a:ea typeface="+mn-ea"/>
                <a:cs typeface="+mn-cs"/>
              </a:rPr>
              <a:t>that (1) RISC designs may benefit from the inclusion of some CISC features and that</a:t>
            </a:r>
          </a:p>
          <a:p>
            <a:r>
              <a:rPr kumimoji="1" lang="en-US" sz="1200" b="0" i="0" u="none" strike="noStrike" kern="1200" baseline="0" dirty="0">
                <a:solidFill>
                  <a:schemeClr val="tx1"/>
                </a:solidFill>
                <a:latin typeface="Times New Roman" pitchFamily="-84" charset="0"/>
                <a:ea typeface="+mn-ea"/>
                <a:cs typeface="+mn-cs"/>
              </a:rPr>
              <a:t>(2) CISC designs may benefit from the inclusion of some RISC features. The result is</a:t>
            </a:r>
          </a:p>
          <a:p>
            <a:r>
              <a:rPr kumimoji="1" lang="en-US" sz="1200" b="0" i="0" u="none" strike="noStrike" kern="1200" baseline="0" dirty="0">
                <a:solidFill>
                  <a:schemeClr val="tx1"/>
                </a:solidFill>
                <a:latin typeface="Times New Roman" pitchFamily="-84" charset="0"/>
                <a:ea typeface="+mn-ea"/>
                <a:cs typeface="+mn-cs"/>
              </a:rPr>
              <a:t>that the more recent RISC designs, notably the PowerPC, are no longer “pure” RISC</a:t>
            </a:r>
          </a:p>
          <a:p>
            <a:r>
              <a:rPr kumimoji="1" lang="en-US" sz="1200" b="0" i="0" u="none" strike="noStrike" kern="1200" baseline="0" dirty="0">
                <a:solidFill>
                  <a:schemeClr val="tx1"/>
                </a:solidFill>
                <a:latin typeface="Times New Roman" pitchFamily="-84" charset="0"/>
                <a:ea typeface="+mn-ea"/>
                <a:cs typeface="+mn-cs"/>
              </a:rPr>
              <a:t>and the more recent CISC designs, notably the Pentium II and later Pentium models,</a:t>
            </a:r>
          </a:p>
          <a:p>
            <a:r>
              <a:rPr kumimoji="1" lang="en-US" sz="1200" b="0" i="0" u="none" strike="noStrike" kern="1200" baseline="0" dirty="0">
                <a:solidFill>
                  <a:schemeClr val="tx1"/>
                </a:solidFill>
                <a:latin typeface="Times New Roman" pitchFamily="-84" charset="0"/>
                <a:ea typeface="+mn-ea"/>
                <a:cs typeface="+mn-cs"/>
              </a:rPr>
              <a:t>do incorporate some RISC characteristics.</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interesting comparison in [MASH95] provides some insight into this issue. Table 15.7 lists a number of processors and compares them across a number of characteristics. For purposes of this comparison, the following are considered typical of a classic RISC: </a:t>
            </a:r>
            <a:endParaRPr lang="en-US" dirty="0"/>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single instruction size.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That size is typically 4 bytes.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small number of data addressing modes, typically less than five. This parameter is difficult to pin down. In the table, register and literal modes are not counted and different formats with different offset sizes are counted separately. </a:t>
            </a:r>
          </a:p>
          <a:p>
            <a:endParaRPr lang="en-GB" dirty="0"/>
          </a:p>
          <a:p>
            <a:r>
              <a:rPr kumimoji="1" lang="en-US" sz="1200" b="0" kern="1200" dirty="0">
                <a:solidFill>
                  <a:schemeClr val="tx1"/>
                </a:solidFill>
                <a:latin typeface="Times New Roman" pitchFamily="-84" charset="0"/>
                <a:ea typeface="+mn-ea"/>
                <a:cs typeface="+mn-cs"/>
              </a:rPr>
              <a:t>No indirect addressing that requires you to make one memory access to get </a:t>
            </a:r>
          </a:p>
          <a:p>
            <a:r>
              <a:rPr kumimoji="1" lang="en-US" sz="1200" b="0" kern="1200" dirty="0">
                <a:solidFill>
                  <a:schemeClr val="tx1"/>
                </a:solidFill>
                <a:latin typeface="Times New Roman" pitchFamily="-84" charset="0"/>
                <a:ea typeface="+mn-ea"/>
                <a:cs typeface="+mn-cs"/>
              </a:rPr>
              <a:t>the address of another operand in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operations that combine load/store with arithmetic (e.g.,add from memory, add to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more than one memory-addressed operand per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Does not support arbitrary alignment of data for load/store operations.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Maximum number of uses of the memory management unit (MMU) for a data address in an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integer register specifier equal to five or more. This means that at least 32 integer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floating-point register specifier equal to four or more. This means that at least 16 floating-point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Items 1 through 3 are an indication of instruction decode complexity. Items 4 </a:t>
            </a:r>
          </a:p>
          <a:p>
            <a:r>
              <a:rPr kumimoji="1" lang="en-US" sz="1200" kern="1200" dirty="0">
                <a:solidFill>
                  <a:schemeClr val="tx1"/>
                </a:solidFill>
                <a:latin typeface="Times New Roman" pitchFamily="-84" charset="0"/>
                <a:ea typeface="+mn-ea"/>
                <a:cs typeface="+mn-cs"/>
              </a:rPr>
              <a:t>through 8 suggest the ease or difficulty of pipelining, especially in the presence of virtual memory requirements. Items 9 and 10 are related to the ability to take good advantage of compilers.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table, the first eight processors are clearly RISC architectures, the next five are clearly CISC, and the last two are processors often thought of as RISC that in fact have many CISC characteristics. </a:t>
            </a:r>
            <a:endParaRPr lang="en-US" dirty="0"/>
          </a:p>
          <a:p>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1C19B-9F2D-9D46-8046-6C82B841F14C}" type="slidenum">
              <a:rPr lang="en-US"/>
              <a:pPr/>
              <a:t>25</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Because of the simple and regular nature of RISC instructions, it is easier for a hardware designer to implement a simple, fast pipeline. There are few variations in instruction execution duration, and the pipeline can be tailored to reflect this. However, we have seen that data and branch dependencies reduce the overall execution rate.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To compensate for these dependencies, code reorganization techniques have been developed. </a:t>
            </a:r>
            <a:endParaRPr lang="en-US" dirty="0"/>
          </a:p>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First, let us consider branching instructions. </a:t>
            </a:r>
            <a:r>
              <a:rPr kumimoji="1" lang="en-US" sz="1200" b="1" kern="1200" dirty="0">
                <a:solidFill>
                  <a:schemeClr val="tx1"/>
                </a:solidFill>
                <a:latin typeface="Times New Roman" pitchFamily="-84" charset="0"/>
                <a:ea typeface="+mn-ea"/>
                <a:cs typeface="+mn-cs"/>
              </a:rPr>
              <a:t>Delayed branch, </a:t>
            </a:r>
            <a:r>
              <a:rPr kumimoji="1" lang="en-US" sz="1200" kern="1200" dirty="0">
                <a:solidFill>
                  <a:schemeClr val="tx1"/>
                </a:solidFill>
                <a:latin typeface="Times New Roman" pitchFamily="-84" charset="0"/>
                <a:ea typeface="+mn-ea"/>
                <a:cs typeface="+mn-cs"/>
              </a:rPr>
              <a:t>a way of increasing the efficiency of the pipeline, makes use of a branch that does not take effect until after execution of the following instruction (hence the term </a:t>
            </a:r>
            <a:r>
              <a:rPr kumimoji="1" lang="en-US" sz="1200" i="1" kern="1200" dirty="0">
                <a:solidFill>
                  <a:schemeClr val="tx1"/>
                </a:solidFill>
                <a:latin typeface="Times New Roman" pitchFamily="-84" charset="0"/>
                <a:ea typeface="+mn-ea"/>
                <a:cs typeface="+mn-cs"/>
              </a:rPr>
              <a:t>delayed). </a:t>
            </a:r>
            <a:r>
              <a:rPr kumimoji="1" lang="en-US" sz="1200" kern="1200" dirty="0">
                <a:solidFill>
                  <a:schemeClr val="tx1"/>
                </a:solidFill>
                <a:latin typeface="Times New Roman" pitchFamily="-84" charset="0"/>
                <a:ea typeface="+mn-ea"/>
                <a:cs typeface="+mn-cs"/>
              </a:rPr>
              <a:t>The instruction location immediately following the branch is referred to as the </a:t>
            </a:r>
            <a:r>
              <a:rPr kumimoji="1" lang="en-US" sz="1200" i="1" kern="1200" dirty="0">
                <a:solidFill>
                  <a:schemeClr val="tx1"/>
                </a:solidFill>
                <a:latin typeface="Times New Roman" pitchFamily="-84" charset="0"/>
                <a:ea typeface="+mn-ea"/>
                <a:cs typeface="+mn-cs"/>
              </a:rPr>
              <a:t>delay slot. </a:t>
            </a:r>
            <a:r>
              <a:rPr kumimoji="1" lang="en-US" sz="1200" kern="1200" dirty="0">
                <a:solidFill>
                  <a:schemeClr val="tx1"/>
                </a:solidFill>
                <a:latin typeface="Times New Roman" pitchFamily="-84" charset="0"/>
                <a:ea typeface="+mn-ea"/>
                <a:cs typeface="+mn-cs"/>
              </a:rPr>
              <a:t>This strange procedure is illustrated in Table 15.8. In the column labeled “normal branch,” we see a normal symbolic instruction machine-language program. After 102 is executed, the next instruction to be executed is 105. To regularize the pipeline, a NOOP is inserted after this branch. However, increased performance is achieved if the instructions at 101 and 102 are interchanged.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15.7 shows the result. Figure 15.7a shows the traditional approach to pipelining, of the type discussed in Chapter 14 (e.g., see Figures 14.11 and 14.12). The JUMP instruction is fetched at time 3. At time 4, the JUMP instruction is executed at the same time that instruction 103 (ADD instruction) is fetched. Because a JUMP occurs, which updates the program counter, the pipeline must be cleared of instruction 103; at time 5, instruction 105, which is the target of the JUMP, is loaded. Figure 15.7b shows the same pipeline handled by a typical RISC organization. The timing is the same. However, because of the insertion of the NOOP instruction, we do not need special circuitry to clear the pipeline; the NOOP simply executes with no effect. Figure 15.7c shows the use of the delayed branch. The JUMP instruction is fetched at time 2, before the ADD instruction, which is fetched at time 3. Note, however, that the ADD instruction is fetched before the execution of the JUMP instruction has a chance to alter the program counter. Therefore, during time 4, the ADD instruction is executed at the same time that instruction 105 is fetched. </a:t>
            </a:r>
            <a:endParaRPr lang="en-US" dirty="0"/>
          </a:p>
          <a:p>
            <a:endParaRPr lang="en-US" dirty="0"/>
          </a:p>
          <a:p>
            <a:r>
              <a:rPr kumimoji="1" lang="en-US" sz="1200" kern="1200" dirty="0">
                <a:solidFill>
                  <a:schemeClr val="tx1"/>
                </a:solidFill>
                <a:latin typeface="Times New Roman" pitchFamily="-84" charset="0"/>
                <a:ea typeface="+mn-ea"/>
                <a:cs typeface="+mn-cs"/>
              </a:rPr>
              <a:t>Thus, the original semantics of the program are retained but one less clock cycle is required for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This interchange of instructions will work successfully for unconditional branches, calls, and returns. For conditional branches, this procedure cannot be blindly applied. If the condition that is tested for the branch can be altered by the immediately preceding instruction, then the compiler must refrain from doing the interchange and instead insert a NOOP. Otherwise, the compiler can seek to insert a useful instruction after the branch. The experience with both the Berkeley RISC and IBM 801 systems is that the majority of conditional branch instructions can be optimized in this fashion ([PATT82a], [RADI83]).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 similar sort of tactic, called the </a:t>
            </a:r>
            <a:r>
              <a:rPr kumimoji="1" lang="en-US" sz="1200" b="1" kern="1200" dirty="0">
                <a:solidFill>
                  <a:schemeClr val="tx1"/>
                </a:solidFill>
                <a:latin typeface="Times New Roman" pitchFamily="-84" charset="0"/>
                <a:ea typeface="+mn-ea"/>
                <a:cs typeface="+mn-cs"/>
              </a:rPr>
              <a:t>delayed load, </a:t>
            </a:r>
            <a:r>
              <a:rPr kumimoji="1" lang="en-US" sz="1200" kern="1200" dirty="0">
                <a:solidFill>
                  <a:schemeClr val="tx1"/>
                </a:solidFill>
                <a:latin typeface="Times New Roman" pitchFamily="-84" charset="0"/>
                <a:ea typeface="+mn-ea"/>
                <a:cs typeface="+mn-cs"/>
              </a:rPr>
              <a:t>can be used on LOAD instructions. On LOAD instructions, the register that is to be the target of the load is locked by the processor. The processor then continues execution of the instruction stream until it reaches an instruction requiring that register, at which point it idles until the load is complete. If the compiler can rearrange instructions </a:t>
            </a:r>
            <a:endParaRPr lang="en-US" dirty="0"/>
          </a:p>
          <a:p>
            <a:r>
              <a:rPr kumimoji="1" lang="en-US" sz="1200" kern="1200" dirty="0">
                <a:solidFill>
                  <a:schemeClr val="tx1"/>
                </a:solidFill>
                <a:latin typeface="Times New Roman" pitchFamily="-84" charset="0"/>
                <a:ea typeface="+mn-ea"/>
                <a:cs typeface="+mn-cs"/>
              </a:rPr>
              <a:t>so that useful work can be done while the load is in the pipeline, efficiency is </a:t>
            </a:r>
            <a:endParaRPr lang="en-US" dirty="0"/>
          </a:p>
          <a:p>
            <a:r>
              <a:rPr kumimoji="1" lang="en-US" sz="1200" kern="1200" dirty="0">
                <a:solidFill>
                  <a:schemeClr val="tx1"/>
                </a:solidFill>
                <a:latin typeface="Times New Roman" pitchFamily="-84" charset="0"/>
                <a:ea typeface="+mn-ea"/>
                <a:cs typeface="+mn-cs"/>
              </a:rPr>
              <a:t>increased.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7C502-9076-6648-BD20-127DD19AEC77}" type="slidenum">
              <a:rPr lang="en-US"/>
              <a:pPr/>
              <a:t>28</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For many years, the general trend in computer architecture and organization has been toward increasing processor complexity: more instructions, more addressing modes, more specialized registers, and so on. The RISC movement represents a fundamental break with the philosophy behind that trend. Naturally, the appearance of RISC systems, and the publication of papers by its proponents extolling RISC virtues, led to a reaction from those involved in the design of CISC architectures.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work that has been done on assessing merits of the RISC approach can be grouped into two categories: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Quantitative: </a:t>
            </a:r>
            <a:r>
              <a:rPr kumimoji="1" lang="en-US" sz="1200" kern="1200" dirty="0">
                <a:solidFill>
                  <a:schemeClr val="tx1"/>
                </a:solidFill>
                <a:latin typeface="Times New Roman" pitchFamily="-84" charset="0"/>
                <a:ea typeface="+mn-ea"/>
                <a:cs typeface="+mn-cs"/>
              </a:rPr>
              <a:t>Attempts to compare program size and execution speed of pro- grams on RISC and CISC machines that use comparable technology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Qualitative: </a:t>
            </a:r>
            <a:r>
              <a:rPr kumimoji="1" lang="en-US" sz="1200" kern="1200" dirty="0">
                <a:solidFill>
                  <a:schemeClr val="tx1"/>
                </a:solidFill>
                <a:latin typeface="Times New Roman" pitchFamily="-84" charset="0"/>
                <a:ea typeface="+mn-ea"/>
                <a:cs typeface="+mn-cs"/>
              </a:rPr>
              <a:t>Examines issues such as high-level language support and optimum use of VLSI real estate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work on quantitative assessment has been done by those working on RISC systems [PATT82b, HEAT84, PATT84], and it has been, by and large, favorable to the RISC approach. Others have examined the issue and come away unconvinced [COLW85a, FLYN87, DAVI87]. There are several problems with attempting such comparisons [SERL86]: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is no pair of RISC and CISC machines that are comparable in life-cycle cost, level of technology, gate complexity, sophistication of compiler, operating system support, and so 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No definitive test set of programs exists. Performance varies with the program.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difficult to sort out hardware effects from effects due to skill in compiler </a:t>
            </a:r>
          </a:p>
          <a:p>
            <a:r>
              <a:rPr kumimoji="1" lang="en-US" sz="1200" kern="1200" dirty="0">
                <a:solidFill>
                  <a:schemeClr val="tx1"/>
                </a:solidFill>
                <a:latin typeface="Times New Roman" pitchFamily="-84" charset="0"/>
                <a:ea typeface="+mn-ea"/>
                <a:cs typeface="+mn-cs"/>
              </a:rPr>
              <a:t>writing.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comparative analysis on RISC has been done on “toy” machines rather than commercial products. Furthermore, most commercially available machines advertised as RISC possess a mixture of RISC and CISC characteristics. Thus, a fair comparison with a commercial, “pure-play” CISC machine (e.g., VAX, Pentium) is difficult. </a:t>
            </a:r>
          </a:p>
          <a:p>
            <a:endParaRPr kumimoji="1" lang="en-US" sz="1200" kern="120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The qualitative assessment is, almost by definition, subjective. Several researchers</a:t>
            </a:r>
          </a:p>
          <a:p>
            <a:r>
              <a:rPr kumimoji="1" lang="en-US" sz="1200" b="0" i="0" u="none" strike="noStrike" kern="1200" baseline="0" dirty="0">
                <a:solidFill>
                  <a:schemeClr val="tx1"/>
                </a:solidFill>
                <a:latin typeface="Times New Roman" pitchFamily="-84" charset="0"/>
                <a:ea typeface="+mn-ea"/>
                <a:cs typeface="+mn-cs"/>
              </a:rPr>
              <a:t>have turned their attention to such an assessment [COLW85a, WALL85], but</a:t>
            </a:r>
          </a:p>
          <a:p>
            <a:r>
              <a:rPr kumimoji="1" lang="en-US" sz="1200" b="0" i="0" u="none" strike="noStrike" kern="1200" baseline="0" dirty="0">
                <a:solidFill>
                  <a:schemeClr val="tx1"/>
                </a:solidFill>
                <a:latin typeface="Times New Roman" pitchFamily="-84" charset="0"/>
                <a:ea typeface="+mn-ea"/>
                <a:cs typeface="+mn-cs"/>
              </a:rPr>
              <a:t>the results are, at best, ambiguous, and certainly subject to rebuttal [PATT85b] and,</a:t>
            </a:r>
          </a:p>
          <a:p>
            <a:r>
              <a:rPr kumimoji="1" lang="en-US" sz="1200" b="0" i="0" u="none" strike="noStrike" kern="1200" baseline="0" dirty="0">
                <a:solidFill>
                  <a:schemeClr val="tx1"/>
                </a:solidFill>
                <a:latin typeface="Times New Roman" pitchFamily="-84" charset="0"/>
                <a:ea typeface="+mn-ea"/>
                <a:cs typeface="+mn-cs"/>
              </a:rPr>
              <a:t>of course, </a:t>
            </a:r>
            <a:r>
              <a:rPr kumimoji="1" lang="en-US" sz="1200" b="0" i="0" u="none" strike="noStrike" kern="1200" baseline="0" dirty="0" err="1">
                <a:solidFill>
                  <a:schemeClr val="tx1"/>
                </a:solidFill>
                <a:latin typeface="Times New Roman" pitchFamily="-84" charset="0"/>
                <a:ea typeface="+mn-ea"/>
                <a:cs typeface="+mn-cs"/>
              </a:rPr>
              <a:t>counterrebuttal</a:t>
            </a:r>
            <a:r>
              <a:rPr kumimoji="1" lang="en-US" sz="1200" b="0" i="0" u="none" strike="noStrike" kern="1200" baseline="0" dirty="0">
                <a:solidFill>
                  <a:schemeClr val="tx1"/>
                </a:solidFill>
                <a:latin typeface="Times New Roman" pitchFamily="-84" charset="0"/>
                <a:ea typeface="+mn-ea"/>
                <a:cs typeface="+mn-cs"/>
              </a:rPr>
              <a:t> [COLW85b].</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In more recent years, the RISC versus CISC controversy has died down to</a:t>
            </a:r>
          </a:p>
          <a:p>
            <a:r>
              <a:rPr kumimoji="1" lang="en-US" sz="1200" b="0" i="0" u="none" strike="noStrike" kern="1200" baseline="0" dirty="0">
                <a:solidFill>
                  <a:schemeClr val="tx1"/>
                </a:solidFill>
                <a:latin typeface="Times New Roman" pitchFamily="-84" charset="0"/>
                <a:ea typeface="+mn-ea"/>
                <a:cs typeface="+mn-cs"/>
              </a:rPr>
              <a:t>a great extent. This is because there has been a gradual convergence of the technologies.</a:t>
            </a:r>
          </a:p>
          <a:p>
            <a:r>
              <a:rPr kumimoji="1" lang="en-US" sz="1200" b="0" i="0" u="none" strike="noStrike" kern="1200" baseline="0" dirty="0">
                <a:solidFill>
                  <a:schemeClr val="tx1"/>
                </a:solidFill>
                <a:latin typeface="Times New Roman" pitchFamily="-84" charset="0"/>
                <a:ea typeface="+mn-ea"/>
                <a:cs typeface="+mn-cs"/>
              </a:rPr>
              <a:t>As chip densities and raw hardware speeds increase, RISC systems have</a:t>
            </a:r>
          </a:p>
          <a:p>
            <a:r>
              <a:rPr kumimoji="1" lang="en-US" sz="1200" b="0" i="0" u="none" strike="noStrike" kern="1200" baseline="0" dirty="0">
                <a:solidFill>
                  <a:schemeClr val="tx1"/>
                </a:solidFill>
                <a:latin typeface="Times New Roman" pitchFamily="-84" charset="0"/>
                <a:ea typeface="+mn-ea"/>
                <a:cs typeface="+mn-cs"/>
              </a:rPr>
              <a:t>become more complex. At the same time, in an effort to squeeze out maximum performance,</a:t>
            </a:r>
          </a:p>
          <a:p>
            <a:r>
              <a:rPr kumimoji="1" lang="en-US" sz="1200" b="0" i="0" u="none" strike="noStrike" kern="1200" baseline="0" dirty="0">
                <a:solidFill>
                  <a:schemeClr val="tx1"/>
                </a:solidFill>
                <a:latin typeface="Times New Roman" pitchFamily="-84" charset="0"/>
                <a:ea typeface="+mn-ea"/>
                <a:cs typeface="+mn-cs"/>
              </a:rPr>
              <a:t>CISC designs have focused on issues traditionally associated with RISC,</a:t>
            </a:r>
          </a:p>
          <a:p>
            <a:r>
              <a:rPr kumimoji="1" lang="en-US" sz="1200" b="0" i="0" u="none" strike="noStrike" kern="1200" baseline="0" dirty="0">
                <a:solidFill>
                  <a:schemeClr val="tx1"/>
                </a:solidFill>
                <a:latin typeface="Times New Roman" pitchFamily="-84" charset="0"/>
                <a:ea typeface="+mn-ea"/>
                <a:cs typeface="+mn-cs"/>
              </a:rPr>
              <a:t>such as an increased number of general-purpose registers and increased emphasis</a:t>
            </a:r>
          </a:p>
          <a:p>
            <a:r>
              <a:rPr kumimoji="1" lang="en-US" sz="1200" b="0" i="0" u="none" strike="noStrike" kern="1200" baseline="0" dirty="0">
                <a:solidFill>
                  <a:schemeClr val="tx1"/>
                </a:solidFill>
                <a:latin typeface="Times New Roman" pitchFamily="-84" charset="0"/>
                <a:ea typeface="+mn-ea"/>
                <a:cs typeface="+mn-cs"/>
              </a:rPr>
              <a:t>on instruction pipeline design.</a:t>
            </a:r>
            <a:endParaRPr kumimoji="1" lang="en-US" sz="1200" kern="1200" dirty="0">
              <a:solidFill>
                <a:schemeClr val="tx1"/>
              </a:solidFill>
              <a:latin typeface="Times New Roman" pitchFamily="-84"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fontScale="70000" lnSpcReduction="20000"/>
          </a:bodyPr>
          <a:lstStyle/>
          <a:p>
            <a:pPr lvl="0">
              <a:defRPr/>
            </a:pPr>
            <a:r>
              <a:rPr lang="en-US" sz="1200" kern="1200">
                <a:solidFill>
                  <a:schemeClr val="tx1"/>
                </a:solidFill>
                <a:latin typeface="Times New Roman"/>
                <a:ea typeface="+mn-ea"/>
                <a:cs typeface="+mn-cs"/>
              </a:rPr>
              <a:t>Traditionally, the computer has been viewed as a sequential machine. Most computer programming languages require the programmer to specify algorithms as sequences of instructions. Processors execute programs by executing machine instructions in a sequence and one at a time. Each instruction is executed in a sequence of operations (fetch instruction, fetch operands, perform operation, store results). </a:t>
            </a:r>
          </a:p>
          <a:p>
            <a:pPr lvl="0">
              <a:defRPr/>
            </a:pPr>
            <a:endParaRPr lang="en-US" sz="1200" kern="1200">
              <a:solidFill>
                <a:schemeClr val="tx1"/>
              </a:solidFill>
              <a:latin typeface="Times New Roman"/>
              <a:ea typeface="+mn-ea"/>
              <a:cs typeface="+mn-cs"/>
            </a:endParaRPr>
          </a:p>
          <a:p>
            <a:pPr lvl="0">
              <a:defRPr/>
            </a:pPr>
            <a:r>
              <a:rPr lang="en-US" sz="1200" kern="1200">
                <a:solidFill>
                  <a:schemeClr val="tx1"/>
                </a:solidFill>
                <a:latin typeface="Times New Roman"/>
                <a:ea typeface="+mn-ea"/>
                <a:cs typeface="+mn-cs"/>
              </a:rPr>
              <a:t>This view of the computer has never been entirely true. At the micro-operation level, multiple control signals are generated at the same time. Instruction pipelining, at least to the extent of overlapping fetch and execute operations, has been around for a long time. Both of these are examples of performing functions in parallel. This approach is taken further with superscalar organization, which exploits instruction- level parallelism. With a superscalar machine, there are multiple execution units within a single processor, and these may execute multiple instructions from the same program in parallel. </a:t>
            </a:r>
          </a:p>
          <a:p>
            <a:pPr lvl="0">
              <a:defRPr/>
            </a:pPr>
            <a:endParaRPr lang="en-US"/>
          </a:p>
          <a:p>
            <a:pPr lvl="0">
              <a:defRPr/>
            </a:pPr>
            <a:r>
              <a:rPr lang="en-US" sz="1200" b="0" i="0" u="none" strike="noStrike" kern="1200" baseline="0">
                <a:solidFill>
                  <a:schemeClr val="tx1"/>
                </a:solidFill>
                <a:latin typeface="Times New Roman"/>
                <a:ea typeface="+mn-ea"/>
                <a:cs typeface="+mn-cs"/>
              </a:rPr>
              <a:t> As computer technology has evolved, and as the cost of computer hardware</a:t>
            </a:r>
          </a:p>
          <a:p>
            <a:pPr lvl="0">
              <a:defRPr/>
            </a:pPr>
            <a:r>
              <a:rPr lang="en-US" sz="1200" b="0" i="0" u="none" strike="noStrike" kern="1200" baseline="0">
                <a:solidFill>
                  <a:schemeClr val="tx1"/>
                </a:solidFill>
                <a:latin typeface="Times New Roman"/>
                <a:ea typeface="+mn-ea"/>
                <a:cs typeface="+mn-cs"/>
              </a:rPr>
              <a:t>has dropped, computer designers have sought more and more opportunities</a:t>
            </a:r>
          </a:p>
          <a:p>
            <a:pPr lvl="0">
              <a:defRPr/>
            </a:pPr>
            <a:r>
              <a:rPr lang="en-US" sz="1200" b="0" i="0" u="none" strike="noStrike" kern="1200" baseline="0">
                <a:solidFill>
                  <a:schemeClr val="tx1"/>
                </a:solidFill>
                <a:latin typeface="Times New Roman"/>
                <a:ea typeface="+mn-ea"/>
                <a:cs typeface="+mn-cs"/>
              </a:rPr>
              <a:t>for parallelism, usually to enhance performance and, in some cases, to increase</a:t>
            </a:r>
          </a:p>
          <a:p>
            <a:pPr lvl="0">
              <a:defRPr/>
            </a:pPr>
            <a:r>
              <a:rPr lang="en-US" sz="1200" b="0" i="0" u="none" strike="noStrike" kern="1200" baseline="0">
                <a:solidFill>
                  <a:schemeClr val="tx1"/>
                </a:solidFill>
                <a:latin typeface="Times New Roman"/>
                <a:ea typeface="+mn-ea"/>
                <a:cs typeface="+mn-cs"/>
              </a:rPr>
              <a:t>availability. After an overview, this chapter looks at some of the most prominent</a:t>
            </a:r>
          </a:p>
          <a:p>
            <a:pPr lvl="0">
              <a:defRPr/>
            </a:pPr>
            <a:r>
              <a:rPr lang="en-US" sz="1200" b="0" i="0" u="none" strike="noStrike" kern="1200" baseline="0">
                <a:solidFill>
                  <a:schemeClr val="tx1"/>
                </a:solidFill>
                <a:latin typeface="Times New Roman"/>
                <a:ea typeface="+mn-ea"/>
                <a:cs typeface="+mn-cs"/>
              </a:rPr>
              <a:t>approaches to parallel organization. First, we examine symmetric multiprocessors</a:t>
            </a:r>
          </a:p>
          <a:p>
            <a:pPr lvl="0">
              <a:defRPr/>
            </a:pPr>
            <a:r>
              <a:rPr lang="en-US" sz="1200" b="0" i="0" u="none" strike="noStrike" kern="1200" baseline="0">
                <a:solidFill>
                  <a:schemeClr val="tx1"/>
                </a:solidFill>
                <a:latin typeface="Times New Roman"/>
                <a:ea typeface="+mn-ea"/>
                <a:cs typeface="+mn-cs"/>
              </a:rPr>
              <a:t>(SMPs), one of the earliest and still the most common example of parallel</a:t>
            </a:r>
          </a:p>
          <a:p>
            <a:pPr lvl="0">
              <a:defRPr/>
            </a:pPr>
            <a:r>
              <a:rPr lang="en-US" sz="1200" b="0" i="0" u="none" strike="noStrike" kern="1200" baseline="0">
                <a:solidFill>
                  <a:schemeClr val="tx1"/>
                </a:solidFill>
                <a:latin typeface="Times New Roman"/>
                <a:ea typeface="+mn-ea"/>
                <a:cs typeface="+mn-cs"/>
              </a:rPr>
              <a:t>organization. In an SMP organization, multiple processors share a common</a:t>
            </a:r>
          </a:p>
          <a:p>
            <a:pPr lvl="0">
              <a:defRPr/>
            </a:pPr>
            <a:r>
              <a:rPr lang="en-US" sz="1200" b="0" i="0" u="none" strike="noStrike" kern="1200" baseline="0">
                <a:solidFill>
                  <a:schemeClr val="tx1"/>
                </a:solidFill>
                <a:latin typeface="Times New Roman"/>
                <a:ea typeface="+mn-ea"/>
                <a:cs typeface="+mn-cs"/>
              </a:rPr>
              <a:t>memory. This organization raises the issue of cache coherence, to which a separate</a:t>
            </a:r>
          </a:p>
          <a:p>
            <a:pPr lvl="0">
              <a:defRPr/>
            </a:pPr>
            <a:r>
              <a:rPr lang="en-US" sz="1200" b="0" i="0" u="none" strike="noStrike" kern="1200" baseline="0">
                <a:solidFill>
                  <a:schemeClr val="tx1"/>
                </a:solidFill>
                <a:latin typeface="Times New Roman"/>
                <a:ea typeface="+mn-ea"/>
                <a:cs typeface="+mn-cs"/>
              </a:rPr>
              <a:t>section is devoted. Next, the chapter examines multithreaded processors</a:t>
            </a:r>
          </a:p>
          <a:p>
            <a:pPr lvl="0">
              <a:defRPr/>
            </a:pPr>
            <a:r>
              <a:rPr lang="en-US" sz="1200" b="0" i="0" u="none" strike="noStrike" kern="1200" baseline="0">
                <a:solidFill>
                  <a:schemeClr val="tx1"/>
                </a:solidFill>
                <a:latin typeface="Times New Roman"/>
                <a:ea typeface="+mn-ea"/>
                <a:cs typeface="+mn-cs"/>
              </a:rPr>
              <a:t>and chip multiprocessors. Then we describe clusters, which consist of multiple</a:t>
            </a:r>
          </a:p>
          <a:p>
            <a:pPr lvl="0">
              <a:defRPr/>
            </a:pPr>
            <a:r>
              <a:rPr lang="en-US" sz="1200" b="0" i="0" u="none" strike="noStrike" kern="1200" baseline="0">
                <a:solidFill>
                  <a:schemeClr val="tx1"/>
                </a:solidFill>
                <a:latin typeface="Times New Roman"/>
                <a:ea typeface="+mn-ea"/>
                <a:cs typeface="+mn-cs"/>
              </a:rPr>
              <a:t>independent computers organized in a cooperative fashion. Clusters have become</a:t>
            </a:r>
          </a:p>
          <a:p>
            <a:pPr lvl="0">
              <a:defRPr/>
            </a:pPr>
            <a:r>
              <a:rPr lang="en-US" sz="1200" b="0" i="0" u="none" strike="noStrike" kern="1200" baseline="0">
                <a:solidFill>
                  <a:schemeClr val="tx1"/>
                </a:solidFill>
                <a:latin typeface="Times New Roman"/>
                <a:ea typeface="+mn-ea"/>
                <a:cs typeface="+mn-cs"/>
              </a:rPr>
              <a:t>increasingly common to support workloads that are beyond the capacity of a</a:t>
            </a:r>
          </a:p>
          <a:p>
            <a:pPr lvl="0">
              <a:defRPr/>
            </a:pPr>
            <a:r>
              <a:rPr lang="en-US" sz="1200" b="0" i="0" u="none" strike="noStrike" kern="1200" baseline="0">
                <a:solidFill>
                  <a:schemeClr val="tx1"/>
                </a:solidFill>
                <a:latin typeface="Times New Roman"/>
                <a:ea typeface="+mn-ea"/>
                <a:cs typeface="+mn-cs"/>
              </a:rPr>
              <a:t>single SMP. Another approach to the use of multiple processors that we examine</a:t>
            </a:r>
          </a:p>
          <a:p>
            <a:pPr lvl="0">
              <a:defRPr/>
            </a:pPr>
            <a:r>
              <a:rPr lang="en-US" sz="1200" b="0" i="0" u="none" strike="noStrike" kern="1200" baseline="0">
                <a:solidFill>
                  <a:schemeClr val="tx1"/>
                </a:solidFill>
                <a:latin typeface="Times New Roman"/>
                <a:ea typeface="+mn-ea"/>
                <a:cs typeface="+mn-cs"/>
              </a:rPr>
              <a:t>is that of nonuniform memory access (NUMA) machines. The NUMA approach</a:t>
            </a:r>
          </a:p>
          <a:p>
            <a:pPr lvl="0">
              <a:defRPr/>
            </a:pPr>
            <a:r>
              <a:rPr lang="en-US" sz="1200" b="0" i="0" u="none" strike="noStrike" kern="1200" baseline="0">
                <a:solidFill>
                  <a:schemeClr val="tx1"/>
                </a:solidFill>
                <a:latin typeface="Times New Roman"/>
                <a:ea typeface="+mn-ea"/>
                <a:cs typeface="+mn-cs"/>
              </a:rPr>
              <a:t>is relatively new and not yet proven in the marketplace, but is often considered as</a:t>
            </a:r>
          </a:p>
          <a:p>
            <a:pPr lvl="0">
              <a:defRPr/>
            </a:pPr>
            <a:r>
              <a:rPr lang="en-US" sz="1200" b="0" i="0" u="none" strike="noStrike" kern="1200" baseline="0">
                <a:solidFill>
                  <a:schemeClr val="tx1"/>
                </a:solidFill>
                <a:latin typeface="Times New Roman"/>
                <a:ea typeface="+mn-ea"/>
                <a:cs typeface="+mn-cs"/>
              </a:rPr>
              <a:t>an alternative to the SMP or cluster approach. Finally, this chapter looks at cloud</a:t>
            </a:r>
          </a:p>
          <a:p>
            <a:pPr lvl="0">
              <a:defRPr/>
            </a:pPr>
            <a:r>
              <a:rPr lang="en-US" sz="1200" b="0" i="0" u="none" strike="noStrike" kern="1200" baseline="0">
                <a:solidFill>
                  <a:schemeClr val="tx1"/>
                </a:solidFill>
                <a:latin typeface="Times New Roman"/>
                <a:ea typeface="+mn-ea"/>
                <a:cs typeface="+mn-cs"/>
              </a:rPr>
              <a:t>computing architecture.</a:t>
            </a:r>
            <a:endParaRPr lang="en-US"/>
          </a:p>
        </p:txBody>
      </p:sp>
      <p:sp>
        <p:nvSpPr>
          <p:cNvPr id="4" name="Slide Number Placeholder 3"/>
          <p:cNvSpPr>
            <a:spLocks noGrp="1"/>
          </p:cNvSpPr>
          <p:nvPr>
            <p:ph type="sldNum" sz="quarter" idx="10"/>
          </p:nvPr>
        </p:nvSpPr>
        <p:spPr/>
        <p:txBody>
          <a:bodyPr/>
          <a:lstStyle/>
          <a:p>
            <a:pPr lvl="0">
              <a:defRPr/>
            </a:pPr>
            <a:fld id="{426AC9EA-110C-D44B-81A3-E5165EEE361B}" type="slidenum">
              <a:rPr lang="en-US"/>
              <a:pPr lvl="0">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2947"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 charset="0"/>
                <a:ea typeface="+mn-ea"/>
                <a:cs typeface="+mn-cs"/>
              </a:rPr>
              <a:t>39</a:t>
            </a:r>
          </a:p>
        </p:txBody>
      </p:sp>
      <p:sp>
        <p:nvSpPr>
          <p:cNvPr id="82948"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2949"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2950" name="Rectangle 6"/>
          <p:cNvSpPr>
            <a:spLocks noGrp="1" noRot="1" noChangeAspect="1" noChangeArrowheads="1" noTextEdit="1"/>
          </p:cNvSpPr>
          <p:nvPr>
            <p:ph type="sldImg"/>
          </p:nvPr>
        </p:nvSpPr>
        <p:spPr>
          <a:xfrm>
            <a:off x="3270250" y="514350"/>
            <a:ext cx="3386138" cy="2540000"/>
          </a:xfrm>
          <a:ln cap="flat"/>
        </p:spPr>
      </p:sp>
      <p:sp>
        <p:nvSpPr>
          <p:cNvPr id="829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a:p>
          <a:p>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2C81649D-000B-3648-B34F-8BD3B0121636}" type="slidenum">
              <a:rPr lang="en-US"/>
              <a:pPr lvl="0">
                <a:defRPr/>
              </a:pPr>
              <a:t>30</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pPr lvl="0">
              <a:defRPr/>
            </a:pPr>
            <a:r>
              <a:rPr lang="en-US" sz="1200" kern="1200">
                <a:solidFill>
                  <a:schemeClr val="tx1"/>
                </a:solidFill>
                <a:latin typeface="Times New Roman"/>
                <a:ea typeface="+mn-ea"/>
                <a:cs typeface="+mn-cs"/>
              </a:rPr>
              <a:t>A taxonomy first introduced by Flynn [FLYN72] is still the most common way of categorizing systems with parallel processing capability. Flynn proposed the following categories of computer systems: </a:t>
            </a:r>
          </a:p>
          <a:p>
            <a:pPr lvl="0">
              <a:defRPr/>
            </a:pPr>
            <a:endParaRPr lang="en-US" sz="1200" b="1" kern="1200">
              <a:solidFill>
                <a:schemeClr val="tx1"/>
              </a:solidFill>
              <a:latin typeface="Times New Roman"/>
              <a:ea typeface="+mn-ea"/>
              <a:cs typeface="+mn-cs"/>
            </a:endParaRPr>
          </a:p>
          <a:p>
            <a:pPr lvl="0">
              <a:defRPr/>
            </a:pPr>
            <a:r>
              <a:rPr lang="en-US" sz="1200" b="1" kern="1200">
                <a:solidFill>
                  <a:schemeClr val="tx1"/>
                </a:solidFill>
                <a:latin typeface="Times New Roman"/>
                <a:ea typeface="+mn-ea"/>
                <a:cs typeface="+mn-cs"/>
              </a:rPr>
              <a:t>Single instruction, single data (SISD) stream: </a:t>
            </a:r>
            <a:r>
              <a:rPr lang="en-US" sz="1200" kern="1200">
                <a:solidFill>
                  <a:schemeClr val="tx1"/>
                </a:solidFill>
                <a:latin typeface="Times New Roman"/>
                <a:ea typeface="+mn-ea"/>
                <a:cs typeface="+mn-cs"/>
              </a:rPr>
              <a:t>A single processor executes a single instruction stream to operate on data stored in a single memory. Uniprocessors fall into this category. </a:t>
            </a:r>
          </a:p>
          <a:p>
            <a:pPr lvl="0">
              <a:defRPr/>
            </a:pPr>
            <a:endParaRPr lang="en-US" sz="1200" b="1" kern="1200">
              <a:solidFill>
                <a:schemeClr val="tx1"/>
              </a:solidFill>
              <a:latin typeface="Times New Roman"/>
              <a:ea typeface="+mn-ea"/>
              <a:cs typeface="+mn-cs"/>
            </a:endParaRPr>
          </a:p>
          <a:p>
            <a:pPr lvl="0">
              <a:defRPr/>
            </a:pPr>
            <a:r>
              <a:rPr lang="en-US" sz="1200" b="1" kern="1200">
                <a:solidFill>
                  <a:schemeClr val="tx1"/>
                </a:solidFill>
                <a:latin typeface="Times New Roman"/>
                <a:ea typeface="+mn-ea"/>
                <a:cs typeface="+mn-cs"/>
              </a:rPr>
              <a:t>Single instruction, multiple data (SIMD) stream: </a:t>
            </a:r>
            <a:r>
              <a:rPr lang="en-US" sz="1200" kern="1200">
                <a:solidFill>
                  <a:schemeClr val="tx1"/>
                </a:solidFill>
                <a:latin typeface="Times New Roman"/>
                <a:ea typeface="+mn-ea"/>
                <a:cs typeface="+mn-cs"/>
              </a:rPr>
              <a:t>A single machine instruction controls the simultaneous execution of a number of processing elements on a lockstep basis. Each processing element has an associated data memory, so that instructions are executed on different sets of data by different processors. Vector and array processors fall into this category, and are discussed in Section 18.7. </a:t>
            </a:r>
          </a:p>
          <a:p>
            <a:pPr lvl="0">
              <a:defRPr/>
            </a:pPr>
            <a:endParaRPr lang="en-US" sz="1200" b="1" kern="1200">
              <a:solidFill>
                <a:schemeClr val="tx1"/>
              </a:solidFill>
              <a:latin typeface="Times New Roman"/>
              <a:ea typeface="+mn-ea"/>
              <a:cs typeface="+mn-cs"/>
            </a:endParaRPr>
          </a:p>
          <a:p>
            <a:pPr lvl="0">
              <a:defRPr/>
            </a:pPr>
            <a:r>
              <a:rPr lang="en-US" sz="1200" b="1" kern="1200">
                <a:solidFill>
                  <a:schemeClr val="tx1"/>
                </a:solidFill>
                <a:latin typeface="Times New Roman"/>
                <a:ea typeface="+mn-ea"/>
                <a:cs typeface="+mn-cs"/>
              </a:rPr>
              <a:t>Multiple instruction, single data (MISD) stream: </a:t>
            </a:r>
            <a:r>
              <a:rPr lang="en-US" sz="1200" kern="1200">
                <a:solidFill>
                  <a:schemeClr val="tx1"/>
                </a:solidFill>
                <a:latin typeface="Times New Roman"/>
                <a:ea typeface="+mn-ea"/>
                <a:cs typeface="+mn-cs"/>
              </a:rPr>
              <a:t>A sequence of data is transmitted to a set of processors, each of which executes a different instruction sequence. This structure is not commercially implemented. </a:t>
            </a:r>
          </a:p>
          <a:p>
            <a:pPr lvl="0">
              <a:defRPr/>
            </a:pPr>
            <a:endParaRPr lang="en-US" sz="1200" b="1" kern="1200">
              <a:solidFill>
                <a:schemeClr val="tx1"/>
              </a:solidFill>
              <a:latin typeface="Times New Roman"/>
              <a:ea typeface="+mn-ea"/>
              <a:cs typeface="+mn-cs"/>
            </a:endParaRPr>
          </a:p>
          <a:p>
            <a:pPr lvl="0">
              <a:defRPr/>
            </a:pPr>
            <a:r>
              <a:rPr lang="en-US" sz="1200" b="1" kern="1200">
                <a:solidFill>
                  <a:schemeClr val="tx1"/>
                </a:solidFill>
                <a:latin typeface="Times New Roman"/>
                <a:ea typeface="+mn-ea"/>
                <a:cs typeface="+mn-cs"/>
              </a:rPr>
              <a:t>Multiple instruction, multiple data (MIMD) stream: </a:t>
            </a:r>
            <a:r>
              <a:rPr lang="en-US" sz="1200" kern="1200">
                <a:solidFill>
                  <a:schemeClr val="tx1"/>
                </a:solidFill>
                <a:latin typeface="Times New Roman"/>
                <a:ea typeface="+mn-ea"/>
                <a:cs typeface="+mn-cs"/>
              </a:rPr>
              <a:t>A set of processors simultaneously execute different instruction sequences on different data sets. SMPs, clusters, and NUMA systems fit into this category. </a:t>
            </a:r>
          </a:p>
          <a:p>
            <a:pPr lvl="0">
              <a:defRPr/>
            </a:pPr>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4107ED49-E8F0-E941-B511-59C845D00833}" type="slidenum">
              <a:rPr lang="en-US"/>
              <a:pPr lvl="0">
                <a:defRPr/>
              </a:pPr>
              <a:t>31</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pPr lvl="0">
              <a:defRPr/>
            </a:pPr>
            <a:r>
              <a:rPr lang="en-US" sz="1200" kern="1200">
                <a:solidFill>
                  <a:schemeClr val="tx1"/>
                </a:solidFill>
                <a:latin typeface="Times New Roman"/>
                <a:ea typeface="+mn-ea"/>
                <a:cs typeface="+mn-cs"/>
              </a:rPr>
              <a:t>With the MIMD organization, the processors are general purpose; each is able to process all of the instructions necessary to perform the appropriate data transformation. MIMDs can be further subdivided by the means in which the processors communicate (Figure 17.1). If the processors share a common memory, then each processor accesses programs and data stored in the shared memory, and processors communicate with each other via that memory. The most common form of such system is known as a </a:t>
            </a:r>
            <a:r>
              <a:rPr lang="en-US" sz="1200" b="1" kern="1200">
                <a:solidFill>
                  <a:schemeClr val="tx1"/>
                </a:solidFill>
                <a:latin typeface="Times New Roman"/>
                <a:ea typeface="+mn-ea"/>
                <a:cs typeface="+mn-cs"/>
              </a:rPr>
              <a:t>symmetric multiprocessor (SMP), </a:t>
            </a:r>
            <a:r>
              <a:rPr lang="en-US" sz="1200" kern="1200">
                <a:solidFill>
                  <a:schemeClr val="tx1"/>
                </a:solidFill>
                <a:latin typeface="Times New Roman"/>
                <a:ea typeface="+mn-ea"/>
                <a:cs typeface="+mn-cs"/>
              </a:rPr>
              <a:t>which we examine in Section 17.2. In an SMP, multiple processors share a single memory or pool of memory by means of a shared bus or other interconnection mechanism; a distinguishing feature is that the memory access time to any region of memory is approximately the same for each processor. A more recent development is the </a:t>
            </a:r>
            <a:r>
              <a:rPr lang="en-US" sz="1200" b="1" kern="1200">
                <a:solidFill>
                  <a:schemeClr val="tx1"/>
                </a:solidFill>
                <a:latin typeface="Times New Roman"/>
                <a:ea typeface="+mn-ea"/>
                <a:cs typeface="+mn-cs"/>
              </a:rPr>
              <a:t>non-uniform memory access (NUMA) </a:t>
            </a:r>
            <a:r>
              <a:rPr lang="en-US" sz="1200" kern="1200">
                <a:solidFill>
                  <a:schemeClr val="tx1"/>
                </a:solidFill>
                <a:latin typeface="Times New Roman"/>
                <a:ea typeface="+mn-ea"/>
                <a:cs typeface="+mn-cs"/>
              </a:rPr>
              <a:t>organization, which is described in Section 17.5. As the name suggests, the memory access time to different regions of memory may differ for a NUMA processor. </a:t>
            </a:r>
          </a:p>
          <a:p>
            <a:pPr lvl="0">
              <a:defRPr/>
            </a:pPr>
            <a:endParaRPr lang="en-US" sz="1200" kern="1200">
              <a:solidFill>
                <a:schemeClr val="tx1"/>
              </a:solidFill>
              <a:latin typeface="Times New Roman"/>
              <a:ea typeface="+mn-ea"/>
              <a:cs typeface="+mn-cs"/>
            </a:endParaRPr>
          </a:p>
          <a:p>
            <a:pPr lvl="0">
              <a:defRPr/>
            </a:pPr>
            <a:r>
              <a:rPr lang="en-US" sz="1200" kern="1200">
                <a:solidFill>
                  <a:schemeClr val="tx1"/>
                </a:solidFill>
                <a:latin typeface="Times New Roman"/>
                <a:ea typeface="+mn-ea"/>
                <a:cs typeface="+mn-cs"/>
              </a:rPr>
              <a:t>A collection of independent uniprocessors or SMPs may be interconnected to form a </a:t>
            </a:r>
            <a:r>
              <a:rPr lang="en-US" sz="1200" b="1" kern="1200">
                <a:solidFill>
                  <a:schemeClr val="tx1"/>
                </a:solidFill>
                <a:latin typeface="Times New Roman"/>
                <a:ea typeface="+mn-ea"/>
                <a:cs typeface="+mn-cs"/>
              </a:rPr>
              <a:t>cluster. </a:t>
            </a:r>
            <a:r>
              <a:rPr lang="en-US" sz="1200" kern="1200">
                <a:solidFill>
                  <a:schemeClr val="tx1"/>
                </a:solidFill>
                <a:latin typeface="Times New Roman"/>
                <a:ea typeface="+mn-ea"/>
                <a:cs typeface="+mn-cs"/>
              </a:rPr>
              <a:t>Communication among the computers is either via fixed paths or via some network facility. </a:t>
            </a:r>
          </a:p>
          <a:p>
            <a:pPr lvl="0">
              <a:defRPr/>
            </a:pPr>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61F5BF81-6616-1745-A8E7-F4919386A4DE}" type="slidenum">
              <a:rPr lang="en-US"/>
              <a:pPr lvl="0">
                <a:defRPr/>
              </a:pPr>
              <a:t>32</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pPr lvl="0">
              <a:defRPr/>
            </a:pPr>
            <a:r>
              <a:rPr lang="en-US" sz="1200" kern="1200">
                <a:solidFill>
                  <a:schemeClr val="tx1"/>
                </a:solidFill>
                <a:latin typeface="Times New Roman"/>
                <a:ea typeface="+mn-ea"/>
                <a:cs typeface="+mn-cs"/>
              </a:rPr>
              <a:t>Figure 17.2 illustrates the general organization of the taxonomy of Figure 17.1. Figure 17.2a shows the structure of an SISD. There is some sort of control unit (CU) that provides an instruction stream (IS) to a processing unit (PU). The processing unit operates on a single data stream (DS) from a memory unit (MU). With an </a:t>
            </a:r>
          </a:p>
          <a:p>
            <a:pPr lvl="0">
              <a:defRPr/>
            </a:pPr>
            <a:r>
              <a:rPr lang="en-US" sz="1200" kern="1200">
                <a:solidFill>
                  <a:schemeClr val="tx1"/>
                </a:solidFill>
                <a:latin typeface="Times New Roman"/>
                <a:ea typeface="+mn-ea"/>
                <a:cs typeface="+mn-cs"/>
              </a:rPr>
              <a:t>SIMD, there is still a single control unit, now feeding a single instruction stream to multiple PUs. Each PU may have its own dedicated memory (illustrated in Figure 17.2b), or there may be a shared memory. Finally, with the MIMD, there are multiple control units, each feeding a separate instruction stream to its own PU. The MIMD may be a shared-memory multiprocessor (Figure 17.2c) or a distributed- memory multicomputer (Figure 17.2d). </a:t>
            </a:r>
          </a:p>
          <a:p>
            <a:pPr lvl="0">
              <a:defRPr/>
            </a:pPr>
            <a:endParaRPr lang="en-US" sz="1200" kern="1200">
              <a:solidFill>
                <a:schemeClr val="tx1"/>
              </a:solidFill>
              <a:latin typeface="Times New Roman"/>
              <a:ea typeface="+mn-ea"/>
              <a:cs typeface="+mn-cs"/>
            </a:endParaRPr>
          </a:p>
          <a:p>
            <a:pPr lvl="0">
              <a:defRPr/>
            </a:pPr>
            <a:r>
              <a:rPr lang="en-US" sz="1200" kern="1200">
                <a:solidFill>
                  <a:schemeClr val="tx1"/>
                </a:solidFill>
                <a:latin typeface="Times New Roman"/>
                <a:ea typeface="+mn-ea"/>
                <a:cs typeface="+mn-cs"/>
              </a:rPr>
              <a:t>The design issues relating to SMPs, clusters, and NUMAs are complex, involving issues relating to physical organization, interconnection structures, inter-processor communication, operating system design, and application software techniques. Our concern here is primarily with organization, although we touch briefly on operating system design issues. </a:t>
            </a:r>
          </a:p>
          <a:p>
            <a:pPr lvl="0">
              <a:defRPr/>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DC7472DF-D950-3046-B4F9-79464FABBB39}" type="slidenum">
              <a:rPr lang="en-US"/>
              <a:pPr lvl="0">
                <a:defRPr/>
              </a:pPr>
              <a:t>33</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pPr lvl="0">
              <a:defRPr/>
            </a:pPr>
            <a:r>
              <a:rPr lang="en-US" sz="1200" b="0" kern="1200">
                <a:solidFill>
                  <a:schemeClr val="tx1"/>
                </a:solidFill>
                <a:latin typeface="Times New Roman"/>
                <a:ea typeface="+mn-ea"/>
                <a:cs typeface="+mn-cs"/>
              </a:rPr>
              <a:t>Until fairly recently, virtually all single-user personal computers and most workstations contained a single general-purpose microprocessor. As demands for performance increase and as the cost of microprocessors continues to drop, vendors have introduced systems with an SMP organization. The term </a:t>
            </a:r>
            <a:r>
              <a:rPr lang="en-US" sz="1200" b="0" i="1" kern="1200">
                <a:solidFill>
                  <a:schemeClr val="tx1"/>
                </a:solidFill>
                <a:latin typeface="Times New Roman"/>
                <a:ea typeface="+mn-ea"/>
                <a:cs typeface="+mn-cs"/>
              </a:rPr>
              <a:t>SMP </a:t>
            </a:r>
            <a:r>
              <a:rPr lang="en-US" sz="1200" b="0" kern="1200">
                <a:solidFill>
                  <a:schemeClr val="tx1"/>
                </a:solidFill>
                <a:latin typeface="Times New Roman"/>
                <a:ea typeface="+mn-ea"/>
                <a:cs typeface="+mn-cs"/>
              </a:rPr>
              <a:t>refers to a computer hardware architecture and also to the operating system behavior that reflects that architecture. An SMP can be defined as a standalone computer system with the following characteristics: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1. There are two or more similar processors of comparable capability.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2.</a:t>
            </a:r>
            <a:r>
              <a:rPr lang="en-US" sz="1200" b="0" kern="1200" baseline="0">
                <a:solidFill>
                  <a:schemeClr val="tx1"/>
                </a:solidFill>
                <a:latin typeface="Times New Roman"/>
                <a:ea typeface="+mn-ea"/>
                <a:cs typeface="+mn-cs"/>
              </a:rPr>
              <a:t> </a:t>
            </a:r>
            <a:r>
              <a:rPr lang="en-US" sz="1200" b="0" kern="1200">
                <a:solidFill>
                  <a:schemeClr val="tx1"/>
                </a:solidFill>
                <a:latin typeface="Times New Roman"/>
                <a:ea typeface="+mn-ea"/>
                <a:cs typeface="+mn-cs"/>
              </a:rPr>
              <a:t>These processors share the same main memory and I/O facilities and are interconnected by a bus or other internal connection scheme, such that memory access time is approximately the same for each processor.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3. All processors share access to I/O devices, either through the same channels or through different channels that provide paths to the same device.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4. All processors can perform the same functions (hence the term </a:t>
            </a:r>
            <a:r>
              <a:rPr lang="en-US" sz="1200" b="0" i="1" kern="1200">
                <a:solidFill>
                  <a:schemeClr val="tx1"/>
                </a:solidFill>
                <a:latin typeface="Times New Roman"/>
                <a:ea typeface="+mn-ea"/>
                <a:cs typeface="+mn-cs"/>
              </a:rPr>
              <a:t>symmetric).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5. The system is controlled by an integrated operating system that provides interaction between processors and their programs at the job, task, file, and data element levels.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Points 1 to 4 should be self-explanatory. Point 5 illustrates one of the contrasts </a:t>
            </a:r>
          </a:p>
          <a:p>
            <a:pPr lvl="0">
              <a:defRPr/>
            </a:pPr>
            <a:r>
              <a:rPr lang="en-US" sz="1200" b="0" kern="1200">
                <a:solidFill>
                  <a:schemeClr val="tx1"/>
                </a:solidFill>
                <a:latin typeface="Times New Roman"/>
                <a:ea typeface="+mn-ea"/>
                <a:cs typeface="+mn-cs"/>
              </a:rPr>
              <a:t>with a loosely coupled multiprocessing system, such as a cluster. In the latter, the physical unit of interaction is usually a message </a:t>
            </a:r>
          </a:p>
          <a:p>
            <a:pPr lvl="0">
              <a:defRPr/>
            </a:pPr>
            <a:r>
              <a:rPr lang="en-US" sz="1200" b="0" kern="1200">
                <a:solidFill>
                  <a:schemeClr val="tx1"/>
                </a:solidFill>
                <a:latin typeface="Times New Roman"/>
                <a:ea typeface="+mn-ea"/>
                <a:cs typeface="+mn-cs"/>
              </a:rPr>
              <a:t>or complete file. In an SMP, individual data elements can constitute the level of interaction, and there can be a high degree of cooperation </a:t>
            </a:r>
          </a:p>
          <a:p>
            <a:pPr lvl="0">
              <a:defRPr/>
            </a:pPr>
            <a:r>
              <a:rPr lang="en-US" sz="1200" b="0" kern="1200">
                <a:solidFill>
                  <a:schemeClr val="tx1"/>
                </a:solidFill>
                <a:latin typeface="Times New Roman"/>
                <a:ea typeface="+mn-ea"/>
                <a:cs typeface="+mn-cs"/>
              </a:rPr>
              <a:t>between processes. </a:t>
            </a:r>
          </a:p>
          <a:p>
            <a:pPr lvl="0">
              <a:defRPr/>
            </a:pPr>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4D227524-B5C4-1344-B80D-45BEB0D1C957}" type="slidenum">
              <a:rPr lang="en-US"/>
              <a:pPr lvl="0">
                <a:defRPr/>
              </a:pPr>
              <a:t>34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pPr marL="0" marR="0" indent="0" algn="l" defTabSz="914400" rtl="0" eaLnBrk="0" latinLnBrk="0" hangingPunct="0">
              <a:lnSpc>
                <a:spcPct val="100000"/>
              </a:lnSpc>
              <a:spcBef>
                <a:spcPct val="30000"/>
              </a:spcBef>
              <a:spcAft>
                <a:spcPct val="0"/>
              </a:spcAft>
              <a:buClrTx/>
              <a:buFontTx/>
              <a:buNone/>
              <a:defRPr/>
            </a:pPr>
            <a:r>
              <a:rPr lang="en-US" sz="1200" kern="1200">
                <a:solidFill>
                  <a:schemeClr val="tx1"/>
                </a:solidFill>
                <a:latin typeface="Times New Roman"/>
                <a:ea typeface="+mn-ea"/>
                <a:cs typeface="+mn-cs"/>
              </a:rPr>
              <a:t>Figure 17.4 depicts in general terms the organization of a multiprocessor system. There are two or more processors. Each processor is self-contained, including a control unit, ALU, registers, and, typically, one or more levels of cache. Each processor has access to a shared main memory and the I/O devices through some form of interconnection mechanism. The processors can communicate with each other through memory (messages and status information left in common data areas). It may also be possible for processors to exchange signals directly. The memory is often organized so that multiple simultaneous accesses to separate blocks of memory are possible. In some configurations, each processor may also have its own private main memory and I/O channels in addition to the shared resources. </a:t>
            </a:r>
          </a:p>
          <a:p>
            <a:pPr marL="0" marR="0" indent="0" algn="l" defTabSz="914400" rtl="0" eaLnBrk="0" latinLnBrk="0" hangingPunct="0">
              <a:lnSpc>
                <a:spcPct val="100000"/>
              </a:lnSpc>
              <a:spcBef>
                <a:spcPct val="30000"/>
              </a:spcBef>
              <a:spcAft>
                <a:spcPct val="0"/>
              </a:spcAft>
              <a:buClrTx/>
              <a:buFontTx/>
              <a:buNone/>
              <a:defRPr/>
            </a:pPr>
            <a:r>
              <a:rPr lang="en-US" sz="1200" kern="1200">
                <a:solidFill>
                  <a:schemeClr val="tx1"/>
                </a:solidFill>
                <a:latin typeface="Times New Roman"/>
                <a:ea typeface="+mn-ea"/>
                <a:cs typeface="+mn-cs"/>
              </a:rPr>
              <a:t> </a:t>
            </a:r>
          </a:p>
          <a:p>
            <a:pPr lvl="0">
              <a:defRPr/>
            </a:pPr>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lang="en-US" sz="1200" b="0" kern="1200">
                <a:solidFill>
                  <a:schemeClr val="tx1"/>
                </a:solidFill>
                <a:latin typeface="Times New Roman"/>
                <a:ea typeface="+mn-ea"/>
                <a:cs typeface="+mn-cs"/>
              </a:rPr>
              <a:t>The most common organization for personal computers, workstations, and servers is the time-shared bus. The time-shared bus is the simplest mechanism for constructing a multiprocessor system (Figure 17.5). The structure and interfaces are basically the same as for a single-processor system that uses a bus interconnection. The bus consists of control, address, and data lines. To facilitate DMA transfers from I/O subsystems to processors, the following features are provided: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Addressing: It must be possible to distinguish modules on the bus to determine the source and destination of data.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Arbitration: Any I/O module can temporarily function as “master.” A mechanism is provided to arbitrate competing requests for bus control, using some sort of priority scheme.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Time-sharing: When one module is controlling the bus, other modules are locked out and must, if necessary, suspend operation until bus access is achieved. </a:t>
            </a:r>
          </a:p>
          <a:p>
            <a:pPr lvl="0">
              <a:defRPr/>
            </a:pPr>
            <a:endParaRPr lang="en-US" sz="1200" b="0" kern="1200">
              <a:solidFill>
                <a:schemeClr val="tx1"/>
              </a:solidFill>
              <a:latin typeface="Times New Roman"/>
              <a:ea typeface="+mn-ea"/>
              <a:cs typeface="+mn-cs"/>
            </a:endParaRPr>
          </a:p>
          <a:p>
            <a:pPr lvl="0">
              <a:defRPr/>
            </a:pPr>
            <a:r>
              <a:rPr lang="en-US" sz="1200" b="0" kern="1200">
                <a:solidFill>
                  <a:schemeClr val="tx1"/>
                </a:solidFill>
                <a:latin typeface="Times New Roman"/>
                <a:ea typeface="+mn-ea"/>
                <a:cs typeface="+mn-cs"/>
              </a:rPr>
              <a:t>These uniprocessor features are directly usable in an SMP organization. In this latter case, there are now multiple processors as well as multiple I/O processors all attempting to gain access to one or more memory modules via the bus. </a:t>
            </a:r>
          </a:p>
          <a:p>
            <a:pPr lvl="0">
              <a:defRPr/>
            </a:pPr>
            <a:endParaRPr lang="en-US"/>
          </a:p>
        </p:txBody>
      </p:sp>
      <p:sp>
        <p:nvSpPr>
          <p:cNvPr id="4" name="Slide Number Placeholder 3"/>
          <p:cNvSpPr>
            <a:spLocks noGrp="1"/>
          </p:cNvSpPr>
          <p:nvPr>
            <p:ph type="sldNum" sz="quarter" idx="10"/>
          </p:nvPr>
        </p:nvSpPr>
        <p:spPr/>
        <p:txBody>
          <a:bodyPr/>
          <a:lstStyle/>
          <a:p>
            <a:pPr lvl="0">
              <a:defRPr/>
            </a:pPr>
            <a:fld id="{2B10C813-7C32-934C-A3A3-B1F00F8B1FA5}" type="slidenum">
              <a:rPr lang="en-US"/>
              <a:pPr lvl="0">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4A4305C5-CC4E-144B-8C39-1D99888A01FE}" type="slidenum">
              <a:rPr lang="en-US"/>
              <a:pPr lvl="0">
                <a:defRPr/>
              </a:pPr>
              <a:t>36</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pPr lvl="0">
              <a:defRPr/>
            </a:pPr>
            <a:r>
              <a:rPr lang="en-US" sz="1200" kern="1200" dirty="0">
                <a:solidFill>
                  <a:schemeClr val="tx1"/>
                </a:solidFill>
                <a:latin typeface="Times New Roman"/>
                <a:ea typeface="+mn-ea"/>
                <a:cs typeface="+mn-cs"/>
              </a:rPr>
              <a:t>An important and relatively recent development computer system design is clustering. Clustering is an alternative to symmetric multiprocessing as an approach to providing high performance and high availability and is particularly attractive for server applications. We can define a cluster as a group of interconnected, whole computers working together as a unified computing resource that can create the illusion of being one machine. The term </a:t>
            </a:r>
            <a:r>
              <a:rPr lang="en-US" sz="1200" i="1" kern="1200" dirty="0">
                <a:solidFill>
                  <a:schemeClr val="tx1"/>
                </a:solidFill>
                <a:latin typeface="Times New Roman"/>
                <a:ea typeface="+mn-ea"/>
                <a:cs typeface="+mn-cs"/>
              </a:rPr>
              <a:t>whole computer </a:t>
            </a:r>
            <a:r>
              <a:rPr lang="en-US" sz="1200" kern="1200" dirty="0">
                <a:solidFill>
                  <a:schemeClr val="tx1"/>
                </a:solidFill>
                <a:latin typeface="Times New Roman"/>
                <a:ea typeface="+mn-ea"/>
                <a:cs typeface="+mn-cs"/>
              </a:rPr>
              <a:t>means a system that can run on its own, apart from the cluster; in the literature, each computer in a cluster is typically referred to as a </a:t>
            </a:r>
            <a:r>
              <a:rPr lang="en-US" sz="1200" i="1" kern="1200" dirty="0">
                <a:solidFill>
                  <a:schemeClr val="tx1"/>
                </a:solidFill>
                <a:latin typeface="Times New Roman"/>
                <a:ea typeface="+mn-ea"/>
                <a:cs typeface="+mn-cs"/>
              </a:rPr>
              <a:t>node.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[BREW97] lists four benefits that can be achieved with clustering. These can also be thought of as objectives or design requirements: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Absolute scalability: </a:t>
            </a:r>
            <a:r>
              <a:rPr lang="en-US" sz="1200" kern="1200" dirty="0">
                <a:solidFill>
                  <a:schemeClr val="tx1"/>
                </a:solidFill>
                <a:latin typeface="Times New Roman"/>
                <a:ea typeface="+mn-ea"/>
                <a:cs typeface="+mn-cs"/>
              </a:rPr>
              <a:t>It is possible to create large clusters that far surpass the power of even the largest standalone machines. A cluster can have tens, hundreds, or even thousands of machines, each of which is a multiprocessor.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Incremental scalability: </a:t>
            </a:r>
            <a:r>
              <a:rPr lang="en-US" sz="1200" kern="1200" dirty="0">
                <a:solidFill>
                  <a:schemeClr val="tx1"/>
                </a:solidFill>
                <a:latin typeface="Times New Roman"/>
                <a:ea typeface="+mn-ea"/>
                <a:cs typeface="+mn-cs"/>
              </a:rPr>
              <a:t>A cluster is configured in such a way that it is possible to add new systems to the cluster in small increments. Thus, a user can start out with a modest system and expand it as needs grow, without having to go through a major upgrade in which an existing small system is replaced with a larger system.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High availability: </a:t>
            </a:r>
            <a:r>
              <a:rPr lang="en-US" sz="1200" kern="1200" dirty="0">
                <a:solidFill>
                  <a:schemeClr val="tx1"/>
                </a:solidFill>
                <a:latin typeface="Times New Roman"/>
                <a:ea typeface="+mn-ea"/>
                <a:cs typeface="+mn-cs"/>
              </a:rPr>
              <a:t>Because each node in a cluster is a standalone computer, the failure of one node does not mean loss of service. In many products, fault tolerance is handled automatically in software.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Superior price/performance: </a:t>
            </a:r>
            <a:r>
              <a:rPr lang="en-US" sz="1200" kern="1200" dirty="0">
                <a:solidFill>
                  <a:schemeClr val="tx1"/>
                </a:solidFill>
                <a:latin typeface="Times New Roman"/>
                <a:ea typeface="+mn-ea"/>
                <a:cs typeface="+mn-cs"/>
              </a:rPr>
              <a:t>By using commodity building blocks, it is possible to put together a cluster with equal or greater computing power than a single large machine, at much lower cost. </a:t>
            </a:r>
          </a:p>
          <a:p>
            <a:pPr lvl="0">
              <a:defRPr/>
            </a:pPr>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lvl="0">
              <a:defRPr/>
            </a:pPr>
            <a:fld id="{468939A6-F6DD-544E-878F-9744D2E05C3C}" type="slidenum">
              <a:rPr lang="en-US"/>
              <a:pPr lvl="0">
                <a:defRPr/>
              </a:pPr>
              <a:t>37</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pPr lvl="0">
              <a:defRPr/>
            </a:pPr>
            <a:r>
              <a:rPr lang="en-US" sz="1200" kern="1200" dirty="0">
                <a:solidFill>
                  <a:schemeClr val="tx1"/>
                </a:solidFill>
                <a:latin typeface="Times New Roman"/>
                <a:ea typeface="+mn-ea"/>
                <a:cs typeface="+mn-cs"/>
              </a:rPr>
              <a:t>In the literature, clusters are classified in a number of different ways. Perhaps the simplest classification is based on whether the computers in a cluster share access to the same disks. Figure 17.8a shows a two-node cluster in which the only interconnection is by means of a high-speed link that can be used for message exchange to coordinate cluster activity. The link can be a LAN that is shared with other computers that are not part of the cluster or the link can be a dedicated interconnection facility. In the latter case, one or more of the computers in the cluster will have a link to a LAN or WAN so that there is a connection between the server cluster and remote client systems. Note that in the figure, each computer is depicted as being a multiprocessor. This is not necessary but does enhance both performance and availability.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In the simple classification depicted in Figure 17.8, the other alternative is a shared-disk cluster. In this case, there generally is still a message link between </a:t>
            </a:r>
          </a:p>
          <a:p>
            <a:pPr marL="0" marR="0" indent="0" algn="l" defTabSz="914400" rtl="0" eaLnBrk="0" latinLnBrk="0" hangingPunct="0">
              <a:lnSpc>
                <a:spcPct val="100000"/>
              </a:lnSpc>
              <a:spcBef>
                <a:spcPct val="30000"/>
              </a:spcBef>
              <a:spcAft>
                <a:spcPct val="0"/>
              </a:spcAft>
              <a:buClrTx/>
              <a:buFontTx/>
              <a:buNone/>
              <a:defRPr/>
            </a:pPr>
            <a:r>
              <a:rPr lang="en-US" sz="1200" kern="1200" dirty="0">
                <a:solidFill>
                  <a:schemeClr val="tx1"/>
                </a:solidFill>
                <a:latin typeface="Times New Roman"/>
                <a:ea typeface="+mn-ea"/>
                <a:cs typeface="+mn-cs"/>
              </a:rPr>
              <a:t>nodes. In addition, there is a disk subsystem that is directly linked to multiple computers within the cluster. In this figure, the common disk subsystem is a RAID system. The use of RAID or some similar redundant disk technology is common in clusters so that the high availability achieved by the presence of multiple computers is not compromised by a shared disk that is a single point of failure. </a:t>
            </a:r>
          </a:p>
          <a:p>
            <a:pPr lvl="0">
              <a:defRPr/>
            </a:pPr>
            <a:endParaRPr lang="en-GB" dirty="0"/>
          </a:p>
          <a:p>
            <a:pPr lvl="0">
              <a:defRPr/>
            </a:pPr>
            <a:r>
              <a:rPr lang="en-US" sz="1200" b="0" i="0" u="none" strike="noStrike" kern="1200" baseline="0" dirty="0">
                <a:solidFill>
                  <a:schemeClr val="tx1"/>
                </a:solidFill>
                <a:latin typeface="Times New Roman"/>
                <a:ea typeface="+mn-ea"/>
                <a:cs typeface="+mn-cs"/>
              </a:rPr>
              <a:t>A common, older method, known as passive standby , is simply to have one</a:t>
            </a:r>
          </a:p>
          <a:p>
            <a:pPr lvl="0">
              <a:defRPr/>
            </a:pPr>
            <a:r>
              <a:rPr lang="en-US" sz="1200" b="0" i="0" u="none" strike="noStrike" kern="1200" baseline="0" dirty="0">
                <a:solidFill>
                  <a:schemeClr val="tx1"/>
                </a:solidFill>
                <a:latin typeface="Times New Roman"/>
                <a:ea typeface="+mn-ea"/>
                <a:cs typeface="+mn-cs"/>
              </a:rPr>
              <a:t>computer handle all of the processing load while the other computer remains</a:t>
            </a:r>
          </a:p>
          <a:p>
            <a:pPr lvl="0">
              <a:defRPr/>
            </a:pPr>
            <a:r>
              <a:rPr lang="en-US" sz="1200" b="0" i="0" u="none" strike="noStrike" kern="1200" baseline="0" dirty="0">
                <a:solidFill>
                  <a:schemeClr val="tx1"/>
                </a:solidFill>
                <a:latin typeface="Times New Roman"/>
                <a:ea typeface="+mn-ea"/>
                <a:cs typeface="+mn-cs"/>
              </a:rPr>
              <a:t>inactive, standing by to take over in the event of a failure of the primary. To coordinate</a:t>
            </a:r>
          </a:p>
          <a:p>
            <a:pPr lvl="0">
              <a:defRPr/>
            </a:pPr>
            <a:r>
              <a:rPr lang="en-US" sz="1200" b="0" i="0" u="none" strike="noStrike" kern="1200" baseline="0" dirty="0">
                <a:solidFill>
                  <a:schemeClr val="tx1"/>
                </a:solidFill>
                <a:latin typeface="Times New Roman"/>
                <a:ea typeface="+mn-ea"/>
                <a:cs typeface="+mn-cs"/>
              </a:rPr>
              <a:t>the machines, the active, or primary, system periodically sends a “heartbeat”</a:t>
            </a:r>
          </a:p>
          <a:p>
            <a:pPr lvl="0">
              <a:defRPr/>
            </a:pPr>
            <a:r>
              <a:rPr lang="en-US" sz="1200" b="0" i="0" u="none" strike="noStrike" kern="1200" baseline="0" dirty="0">
                <a:solidFill>
                  <a:schemeClr val="tx1"/>
                </a:solidFill>
                <a:latin typeface="Times New Roman"/>
                <a:ea typeface="+mn-ea"/>
                <a:cs typeface="+mn-cs"/>
              </a:rPr>
              <a:t>message to the standby machine. Should these messages stop arriving, the standby</a:t>
            </a:r>
          </a:p>
          <a:p>
            <a:pPr lvl="0">
              <a:defRPr/>
            </a:pPr>
            <a:r>
              <a:rPr lang="en-US" sz="1200" b="0" i="0" u="none" strike="noStrike" kern="1200" baseline="0" dirty="0">
                <a:solidFill>
                  <a:schemeClr val="tx1"/>
                </a:solidFill>
                <a:latin typeface="Times New Roman"/>
                <a:ea typeface="+mn-ea"/>
                <a:cs typeface="+mn-cs"/>
              </a:rPr>
              <a:t>assumes that the primary server has failed and puts itself into operation. This</a:t>
            </a:r>
          </a:p>
          <a:p>
            <a:pPr lvl="0">
              <a:defRPr/>
            </a:pPr>
            <a:r>
              <a:rPr lang="en-US" sz="1200" b="0" i="0" u="none" strike="noStrike" kern="1200" baseline="0" dirty="0">
                <a:solidFill>
                  <a:schemeClr val="tx1"/>
                </a:solidFill>
                <a:latin typeface="Times New Roman"/>
                <a:ea typeface="+mn-ea"/>
                <a:cs typeface="+mn-cs"/>
              </a:rPr>
              <a:t>approach increases availability but does not improve performance. Further, if the</a:t>
            </a:r>
          </a:p>
          <a:p>
            <a:pPr lvl="0">
              <a:defRPr/>
            </a:pPr>
            <a:r>
              <a:rPr lang="en-US" sz="1200" b="0" i="0" u="none" strike="noStrike" kern="1200" baseline="0" dirty="0">
                <a:solidFill>
                  <a:schemeClr val="tx1"/>
                </a:solidFill>
                <a:latin typeface="Times New Roman"/>
                <a:ea typeface="+mn-ea"/>
                <a:cs typeface="+mn-cs"/>
              </a:rPr>
              <a:t>only information that is exchanged between the two systems is a heartbeat message,</a:t>
            </a:r>
          </a:p>
          <a:p>
            <a:pPr lvl="0">
              <a:defRPr/>
            </a:pPr>
            <a:r>
              <a:rPr lang="en-US" sz="1200" b="0" i="0" u="none" strike="noStrike" kern="1200" baseline="0" dirty="0">
                <a:solidFill>
                  <a:schemeClr val="tx1"/>
                </a:solidFill>
                <a:latin typeface="Times New Roman"/>
                <a:ea typeface="+mn-ea"/>
                <a:cs typeface="+mn-cs"/>
              </a:rPr>
              <a:t>and if the two systems do not share common disks, then the standby provides a</a:t>
            </a:r>
          </a:p>
          <a:p>
            <a:pPr lvl="0">
              <a:defRPr/>
            </a:pPr>
            <a:r>
              <a:rPr lang="en-US" sz="1200" b="0" i="0" u="none" strike="noStrike" kern="1200" baseline="0" dirty="0">
                <a:solidFill>
                  <a:schemeClr val="tx1"/>
                </a:solidFill>
                <a:latin typeface="Times New Roman"/>
                <a:ea typeface="+mn-ea"/>
                <a:cs typeface="+mn-cs"/>
              </a:rPr>
              <a:t>functional backup but has no access to the databases managed by the primary.</a:t>
            </a:r>
          </a:p>
          <a:p>
            <a:pPr lvl="0">
              <a:defRPr/>
            </a:pPr>
            <a:endParaRPr lang="en-US" sz="1200" b="0" i="0" u="none" strike="noStrike" kern="1200" baseline="0" dirty="0">
              <a:solidFill>
                <a:schemeClr val="tx1"/>
              </a:solidFill>
              <a:latin typeface="Times New Roman"/>
              <a:ea typeface="+mn-ea"/>
              <a:cs typeface="+mn-cs"/>
            </a:endParaRPr>
          </a:p>
          <a:p>
            <a:pPr lvl="0">
              <a:defRPr/>
            </a:pPr>
            <a:r>
              <a:rPr lang="en-US" sz="1200" b="0" i="0" u="none" strike="noStrike" kern="1200" baseline="0" dirty="0">
                <a:solidFill>
                  <a:schemeClr val="tx1"/>
                </a:solidFill>
                <a:latin typeface="Times New Roman"/>
                <a:ea typeface="+mn-ea"/>
                <a:cs typeface="+mn-cs"/>
              </a:rPr>
              <a:t>The passive standby is generally not referred to as a cluster. The term cluster</a:t>
            </a:r>
          </a:p>
          <a:p>
            <a:pPr lvl="0">
              <a:defRPr/>
            </a:pPr>
            <a:r>
              <a:rPr lang="en-US" sz="1200" b="0" i="0" u="none" strike="noStrike" kern="1200" baseline="0" dirty="0">
                <a:solidFill>
                  <a:schemeClr val="tx1"/>
                </a:solidFill>
                <a:latin typeface="Times New Roman"/>
                <a:ea typeface="+mn-ea"/>
                <a:cs typeface="+mn-cs"/>
              </a:rPr>
              <a:t> is reserved for multiple interconnected computers that are all actively doing processing</a:t>
            </a:r>
          </a:p>
          <a:p>
            <a:pPr lvl="0">
              <a:defRPr/>
            </a:pPr>
            <a:r>
              <a:rPr lang="en-US" sz="1200" b="0" i="0" u="none" strike="noStrike" kern="1200" baseline="0" dirty="0">
                <a:solidFill>
                  <a:schemeClr val="tx1"/>
                </a:solidFill>
                <a:latin typeface="Times New Roman"/>
                <a:ea typeface="+mn-ea"/>
                <a:cs typeface="+mn-cs"/>
              </a:rPr>
              <a:t>while maintaining the image of a single system to the outside world. The</a:t>
            </a:r>
          </a:p>
          <a:p>
            <a:pPr lvl="0">
              <a:defRPr/>
            </a:pPr>
            <a:r>
              <a:rPr lang="en-US" sz="1200" b="0" i="0" u="none" strike="noStrike" kern="1200" baseline="0" dirty="0">
                <a:solidFill>
                  <a:schemeClr val="tx1"/>
                </a:solidFill>
                <a:latin typeface="Times New Roman"/>
                <a:ea typeface="+mn-ea"/>
                <a:cs typeface="+mn-cs"/>
              </a:rPr>
              <a:t>term active secondary  is often used in referring to this configuration. Three classifications</a:t>
            </a:r>
          </a:p>
          <a:p>
            <a:pPr lvl="0">
              <a:defRPr/>
            </a:pPr>
            <a:r>
              <a:rPr lang="en-US" sz="1200" b="0" i="0" u="none" strike="noStrike" kern="1200" baseline="0" dirty="0">
                <a:solidFill>
                  <a:schemeClr val="tx1"/>
                </a:solidFill>
                <a:latin typeface="Times New Roman"/>
                <a:ea typeface="+mn-ea"/>
                <a:cs typeface="+mn-cs"/>
              </a:rPr>
              <a:t>of clustering can be identified: separate servers, shared nothing, and shared</a:t>
            </a:r>
          </a:p>
          <a:p>
            <a:pPr lvl="0">
              <a:defRPr/>
            </a:pPr>
            <a:r>
              <a:rPr lang="en-US" sz="1200" b="0" i="0" u="none" strike="noStrike" kern="1200" baseline="0" dirty="0">
                <a:solidFill>
                  <a:schemeClr val="tx1"/>
                </a:solidFill>
                <a:latin typeface="Times New Roman"/>
                <a:ea typeface="+mn-ea"/>
                <a:cs typeface="+mn-cs"/>
              </a:rPr>
              <a:t>memory.</a:t>
            </a:r>
          </a:p>
          <a:p>
            <a:pPr lvl="0">
              <a:defRPr/>
            </a:pPr>
            <a:endParaRPr lang="en-US" sz="1200" b="0" i="0" u="none" strike="noStrike" kern="1200" baseline="0" dirty="0">
              <a:solidFill>
                <a:schemeClr val="tx1"/>
              </a:solidFill>
              <a:latin typeface="Times New Roman"/>
              <a:ea typeface="+mn-ea"/>
              <a:cs typeface="+mn-cs"/>
            </a:endParaRPr>
          </a:p>
          <a:p>
            <a:pPr lvl="0">
              <a:defRPr/>
            </a:pPr>
            <a:r>
              <a:rPr lang="en-US" sz="1200" b="0" i="0" u="none" strike="noStrike" kern="1200" baseline="0" dirty="0">
                <a:solidFill>
                  <a:schemeClr val="tx1"/>
                </a:solidFill>
                <a:latin typeface="Times New Roman"/>
                <a:ea typeface="+mn-ea"/>
                <a:cs typeface="+mn-cs"/>
              </a:rPr>
              <a:t>In one approach to clustering, each computer is a separate server  with its own</a:t>
            </a:r>
          </a:p>
          <a:p>
            <a:pPr lvl="0">
              <a:defRPr/>
            </a:pPr>
            <a:r>
              <a:rPr lang="en-US" sz="1200" b="0" i="0" u="none" strike="noStrike" kern="1200" baseline="0" dirty="0">
                <a:solidFill>
                  <a:schemeClr val="tx1"/>
                </a:solidFill>
                <a:latin typeface="Times New Roman"/>
                <a:ea typeface="+mn-ea"/>
                <a:cs typeface="+mn-cs"/>
              </a:rPr>
              <a:t>disks and there are no disks shared between systems (Figure 17.8a). This arrangement</a:t>
            </a:r>
          </a:p>
          <a:p>
            <a:pPr lvl="0">
              <a:defRPr/>
            </a:pPr>
            <a:r>
              <a:rPr lang="en-US" sz="1200" b="0" i="0" u="none" strike="noStrike" kern="1200" baseline="0" dirty="0">
                <a:solidFill>
                  <a:schemeClr val="tx1"/>
                </a:solidFill>
                <a:latin typeface="Times New Roman"/>
                <a:ea typeface="+mn-ea"/>
                <a:cs typeface="+mn-cs"/>
              </a:rPr>
              <a:t>provides high performance as well as high availability. In this case, some type</a:t>
            </a:r>
          </a:p>
          <a:p>
            <a:pPr lvl="0">
              <a:defRPr/>
            </a:pPr>
            <a:r>
              <a:rPr lang="en-US" sz="1200" b="0" i="0" u="none" strike="noStrike" kern="1200" baseline="0" dirty="0">
                <a:solidFill>
                  <a:schemeClr val="tx1"/>
                </a:solidFill>
                <a:latin typeface="Times New Roman"/>
                <a:ea typeface="+mn-ea"/>
                <a:cs typeface="+mn-cs"/>
              </a:rPr>
              <a:t>of management or scheduling software is needed to assign incoming client requests</a:t>
            </a:r>
          </a:p>
          <a:p>
            <a:pPr lvl="0">
              <a:defRPr/>
            </a:pPr>
            <a:r>
              <a:rPr lang="en-US" sz="1200" b="0" i="0" u="none" strike="noStrike" kern="1200" baseline="0" dirty="0">
                <a:solidFill>
                  <a:schemeClr val="tx1"/>
                </a:solidFill>
                <a:latin typeface="Times New Roman"/>
                <a:ea typeface="+mn-ea"/>
                <a:cs typeface="+mn-cs"/>
              </a:rPr>
              <a:t>to servers so that the load is balanced and high utilization is achieved. It is desirable</a:t>
            </a:r>
          </a:p>
          <a:p>
            <a:pPr lvl="0">
              <a:defRPr/>
            </a:pPr>
            <a:r>
              <a:rPr lang="en-US" sz="1200" b="0" i="0" u="none" strike="noStrike" kern="1200" baseline="0" dirty="0">
                <a:solidFill>
                  <a:schemeClr val="tx1"/>
                </a:solidFill>
                <a:latin typeface="Times New Roman"/>
                <a:ea typeface="+mn-ea"/>
                <a:cs typeface="+mn-cs"/>
              </a:rPr>
              <a:t>to have a failover capability, which means that if a computer fails while executing</a:t>
            </a:r>
          </a:p>
          <a:p>
            <a:pPr lvl="0">
              <a:defRPr/>
            </a:pPr>
            <a:r>
              <a:rPr lang="en-US" sz="1200" b="0" i="0" u="none" strike="noStrike" kern="1200" baseline="0" dirty="0">
                <a:solidFill>
                  <a:schemeClr val="tx1"/>
                </a:solidFill>
                <a:latin typeface="Times New Roman"/>
                <a:ea typeface="+mn-ea"/>
                <a:cs typeface="+mn-cs"/>
              </a:rPr>
              <a:t>an application, another computer in the cluster can pick up and complete</a:t>
            </a:r>
          </a:p>
          <a:p>
            <a:pPr lvl="0">
              <a:defRPr/>
            </a:pPr>
            <a:r>
              <a:rPr lang="en-US" sz="1200" b="0" i="0" u="none" strike="noStrike" kern="1200" baseline="0" dirty="0">
                <a:solidFill>
                  <a:schemeClr val="tx1"/>
                </a:solidFill>
                <a:latin typeface="Times New Roman"/>
                <a:ea typeface="+mn-ea"/>
                <a:cs typeface="+mn-cs"/>
              </a:rPr>
              <a:t> the application. For this to happen, data must constantly be copied among systems</a:t>
            </a:r>
          </a:p>
          <a:p>
            <a:pPr lvl="0">
              <a:defRPr/>
            </a:pPr>
            <a:r>
              <a:rPr lang="en-US" sz="1200" b="0" i="0" u="none" strike="noStrike" kern="1200" baseline="0" dirty="0">
                <a:solidFill>
                  <a:schemeClr val="tx1"/>
                </a:solidFill>
                <a:latin typeface="Times New Roman"/>
                <a:ea typeface="+mn-ea"/>
                <a:cs typeface="+mn-cs"/>
              </a:rPr>
              <a:t>so that each system has access to the current data of the other systems. The overhead</a:t>
            </a:r>
          </a:p>
          <a:p>
            <a:pPr lvl="0">
              <a:defRPr/>
            </a:pPr>
            <a:r>
              <a:rPr lang="en-US" sz="1200" b="0" i="0" u="none" strike="noStrike" kern="1200" baseline="0" dirty="0">
                <a:solidFill>
                  <a:schemeClr val="tx1"/>
                </a:solidFill>
                <a:latin typeface="Times New Roman"/>
                <a:ea typeface="+mn-ea"/>
                <a:cs typeface="+mn-cs"/>
              </a:rPr>
              <a:t>of this data exchange ensures high availability at the cost of a performance</a:t>
            </a:r>
          </a:p>
          <a:p>
            <a:pPr lvl="0">
              <a:defRPr/>
            </a:pPr>
            <a:r>
              <a:rPr lang="en-US" sz="1200" b="0" i="0" u="none" strike="noStrike" kern="1200" baseline="0" dirty="0">
                <a:solidFill>
                  <a:schemeClr val="tx1"/>
                </a:solidFill>
                <a:latin typeface="Times New Roman"/>
                <a:ea typeface="+mn-ea"/>
                <a:cs typeface="+mn-cs"/>
              </a:rPr>
              <a:t>penalty.</a:t>
            </a:r>
          </a:p>
          <a:p>
            <a:pPr lvl="0">
              <a:defRPr/>
            </a:pPr>
            <a:endParaRPr lang="en-US" sz="1200" b="0" i="0" u="none" strike="noStrike" kern="1200" baseline="0" dirty="0">
              <a:solidFill>
                <a:schemeClr val="tx1"/>
              </a:solidFill>
              <a:latin typeface="Times New Roman"/>
              <a:ea typeface="+mn-ea"/>
              <a:cs typeface="+mn-cs"/>
            </a:endParaRPr>
          </a:p>
          <a:p>
            <a:pPr lvl="0">
              <a:defRPr/>
            </a:pPr>
            <a:r>
              <a:rPr lang="en-US" sz="1200" b="0" i="0" u="none" strike="noStrike" kern="1200" baseline="0" dirty="0">
                <a:solidFill>
                  <a:schemeClr val="tx1"/>
                </a:solidFill>
                <a:latin typeface="Times New Roman"/>
                <a:ea typeface="+mn-ea"/>
                <a:cs typeface="+mn-cs"/>
              </a:rPr>
              <a:t>To reduce the communications overhead, most clusters now consist of servers</a:t>
            </a:r>
          </a:p>
          <a:p>
            <a:pPr lvl="0">
              <a:defRPr/>
            </a:pPr>
            <a:r>
              <a:rPr lang="en-US" sz="1200" b="0" i="0" u="none" strike="noStrike" kern="1200" baseline="0" dirty="0">
                <a:solidFill>
                  <a:schemeClr val="tx1"/>
                </a:solidFill>
                <a:latin typeface="Times New Roman"/>
                <a:ea typeface="+mn-ea"/>
                <a:cs typeface="+mn-cs"/>
              </a:rPr>
              <a:t>connected to common disks (Figure 17.8b). In one variation on this approach, called</a:t>
            </a:r>
          </a:p>
          <a:p>
            <a:pPr lvl="0">
              <a:defRPr/>
            </a:pPr>
            <a:r>
              <a:rPr lang="en-US" sz="1200" b="0" i="0" u="none" strike="noStrike" kern="1200" baseline="0" dirty="0">
                <a:solidFill>
                  <a:schemeClr val="tx1"/>
                </a:solidFill>
                <a:latin typeface="Times New Roman"/>
                <a:ea typeface="+mn-ea"/>
                <a:cs typeface="+mn-cs"/>
              </a:rPr>
              <a:t>shared nothing , the common disks are partitioned into volumes, and each volume is</a:t>
            </a:r>
          </a:p>
          <a:p>
            <a:pPr lvl="0">
              <a:defRPr/>
            </a:pPr>
            <a:r>
              <a:rPr lang="en-US" sz="1200" b="0" i="0" u="none" strike="noStrike" kern="1200" baseline="0" dirty="0">
                <a:solidFill>
                  <a:schemeClr val="tx1"/>
                </a:solidFill>
                <a:latin typeface="Times New Roman"/>
                <a:ea typeface="+mn-ea"/>
                <a:cs typeface="+mn-cs"/>
              </a:rPr>
              <a:t>owned by a single computer. If that computer fails, the cluster must be reconfigured</a:t>
            </a:r>
          </a:p>
          <a:p>
            <a:pPr lvl="0">
              <a:defRPr/>
            </a:pPr>
            <a:r>
              <a:rPr lang="en-US" sz="1200" b="0" i="0" u="none" strike="noStrike" kern="1200" baseline="0" dirty="0">
                <a:solidFill>
                  <a:schemeClr val="tx1"/>
                </a:solidFill>
                <a:latin typeface="Times New Roman"/>
                <a:ea typeface="+mn-ea"/>
                <a:cs typeface="+mn-cs"/>
              </a:rPr>
              <a:t>so that some other computer has ownership of the volumes of the failed computer.</a:t>
            </a:r>
          </a:p>
          <a:p>
            <a:pPr lvl="0">
              <a:defRPr/>
            </a:pPr>
            <a:endParaRPr lang="en-US" sz="1200" b="0" i="0" u="none" strike="noStrike" kern="1200" baseline="0" dirty="0">
              <a:solidFill>
                <a:schemeClr val="tx1"/>
              </a:solidFill>
              <a:latin typeface="Times New Roman"/>
              <a:ea typeface="+mn-ea"/>
              <a:cs typeface="+mn-cs"/>
            </a:endParaRPr>
          </a:p>
          <a:p>
            <a:pPr lvl="0">
              <a:defRPr/>
            </a:pPr>
            <a:r>
              <a:rPr lang="en-US" sz="1200" b="0" i="0" u="none" strike="noStrike" kern="1200" baseline="0" dirty="0">
                <a:solidFill>
                  <a:schemeClr val="tx1"/>
                </a:solidFill>
                <a:latin typeface="Times New Roman"/>
                <a:ea typeface="+mn-ea"/>
                <a:cs typeface="+mn-cs"/>
              </a:rPr>
              <a:t>It is also possible to have multiple computers share the same disks at the same</a:t>
            </a:r>
          </a:p>
          <a:p>
            <a:pPr lvl="0">
              <a:defRPr/>
            </a:pPr>
            <a:r>
              <a:rPr lang="en-US" sz="1200" b="0" i="0" u="none" strike="noStrike" kern="1200" baseline="0" dirty="0">
                <a:solidFill>
                  <a:schemeClr val="tx1"/>
                </a:solidFill>
                <a:latin typeface="Times New Roman"/>
                <a:ea typeface="+mn-ea"/>
                <a:cs typeface="+mn-cs"/>
              </a:rPr>
              <a:t>time (called the shared disk  approach), so that each computer has access to all of the</a:t>
            </a:r>
          </a:p>
          <a:p>
            <a:pPr lvl="0">
              <a:defRPr/>
            </a:pPr>
            <a:r>
              <a:rPr lang="en-US" sz="1200" b="0" i="0" u="none" strike="noStrike" kern="1200" baseline="0" dirty="0">
                <a:solidFill>
                  <a:schemeClr val="tx1"/>
                </a:solidFill>
                <a:latin typeface="Times New Roman"/>
                <a:ea typeface="+mn-ea"/>
                <a:cs typeface="+mn-cs"/>
              </a:rPr>
              <a:t>volumes on all of the disks. This approach requires the use of some type of locking</a:t>
            </a:r>
          </a:p>
          <a:p>
            <a:pPr lvl="0">
              <a:defRPr/>
            </a:pPr>
            <a:r>
              <a:rPr lang="en-US" sz="1200" b="0" i="0" u="none" strike="noStrike" kern="1200" baseline="0" dirty="0">
                <a:solidFill>
                  <a:schemeClr val="tx1"/>
                </a:solidFill>
                <a:latin typeface="Times New Roman"/>
                <a:ea typeface="+mn-ea"/>
                <a:cs typeface="+mn-cs"/>
              </a:rPr>
              <a:t>facility to ensure that data can only be accessed by one computer at a time.</a:t>
            </a:r>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normAutofit/>
          </a:bodyPr>
          <a:lstStyle/>
          <a:p>
            <a:pPr lvl="0">
              <a:defRPr/>
            </a:pPr>
            <a:r>
              <a:rPr lang="en-US" sz="1200" kern="1200" dirty="0">
                <a:solidFill>
                  <a:schemeClr val="tx1"/>
                </a:solidFill>
                <a:latin typeface="Times New Roman"/>
                <a:ea typeface="+mn-ea"/>
                <a:cs typeface="+mn-cs"/>
              </a:rPr>
              <a:t>In terms of commercial products, the two common approaches to providing a multiple-processor system to support applications are SMPs and clusters. For some years, another approach, known as nonuniform memory access (NUMA), has been the subject of research and commercial NUMA products are now available.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Before proceeding, we should define some terms often found in the NUMA literature.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Uniform memory access (UMA): </a:t>
            </a:r>
            <a:r>
              <a:rPr lang="en-US" sz="1200" kern="1200" dirty="0">
                <a:solidFill>
                  <a:schemeClr val="tx1"/>
                </a:solidFill>
                <a:latin typeface="Times New Roman"/>
                <a:ea typeface="+mn-ea"/>
                <a:cs typeface="+mn-cs"/>
              </a:rPr>
              <a:t>All processors have access to all parts of main memory using loads and stores. The memory access time of a processor to all regions of memory is the same. The access times experienced by different processors are the same. The SMP organization discussed in Sections 17.2 and 17.3 is UMA.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Nonuniform memory access (NUMA): </a:t>
            </a:r>
            <a:r>
              <a:rPr lang="en-US" sz="1200" kern="1200" dirty="0">
                <a:solidFill>
                  <a:schemeClr val="tx1"/>
                </a:solidFill>
                <a:latin typeface="Times New Roman"/>
                <a:ea typeface="+mn-ea"/>
                <a:cs typeface="+mn-cs"/>
              </a:rPr>
              <a:t>All processors have access to all parts of main memory using loads and stores. The memory access time of a processor differs depending on which region of main memory is accessed. The last statement is true for all processors; however, for different processors, which memory regions are slower and which are faster differ.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 </a:t>
            </a:r>
            <a:r>
              <a:rPr lang="en-US" sz="1200" b="1" kern="1200" dirty="0">
                <a:solidFill>
                  <a:schemeClr val="tx1"/>
                </a:solidFill>
                <a:latin typeface="Times New Roman"/>
                <a:ea typeface="+mn-ea"/>
                <a:cs typeface="+mn-cs"/>
              </a:rPr>
              <a:t>Cache-coherent NUMA (CC-NUMA): </a:t>
            </a:r>
            <a:r>
              <a:rPr lang="en-US" sz="1200" kern="1200" dirty="0">
                <a:solidFill>
                  <a:schemeClr val="tx1"/>
                </a:solidFill>
                <a:latin typeface="Times New Roman"/>
                <a:ea typeface="+mn-ea"/>
                <a:cs typeface="+mn-cs"/>
              </a:rPr>
              <a:t>A NUMA system in which cache coherence is maintained among the caches of the various processors. </a:t>
            </a:r>
          </a:p>
          <a:p>
            <a:pPr lvl="0">
              <a:defRPr/>
            </a:pPr>
            <a:endParaRPr lang="en-US" sz="1200" kern="1200" dirty="0">
              <a:solidFill>
                <a:schemeClr val="tx1"/>
              </a:solidFill>
              <a:latin typeface="Times New Roman"/>
              <a:ea typeface="+mn-ea"/>
              <a:cs typeface="+mn-cs"/>
            </a:endParaRPr>
          </a:p>
          <a:p>
            <a:pPr lvl="0">
              <a:defRPr/>
            </a:pPr>
            <a:r>
              <a:rPr lang="en-US" sz="1200" kern="1200" dirty="0">
                <a:solidFill>
                  <a:schemeClr val="tx1"/>
                </a:solidFill>
                <a:latin typeface="Times New Roman"/>
                <a:ea typeface="+mn-ea"/>
                <a:cs typeface="+mn-cs"/>
              </a:rPr>
              <a:t>A NUMA system without cache coherence is more or less equivalent to a cluster. The commercial products that have received much attention recently are CC-NUMA systems, which are quite distinct from both SMPs and clusters. Usually, but unfortunately not always, such systems are in fact referred to in the commercial literature as CC-NUMA systems. </a:t>
            </a:r>
          </a:p>
          <a:p>
            <a:pPr lvl="0">
              <a:defRPr/>
            </a:pPr>
            <a:endParaRPr lang="en-US" dirty="0"/>
          </a:p>
        </p:txBody>
      </p:sp>
      <p:sp>
        <p:nvSpPr>
          <p:cNvPr id="4" name="Slide Number Placeholder 3"/>
          <p:cNvSpPr>
            <a:spLocks noGrp="1"/>
          </p:cNvSpPr>
          <p:nvPr>
            <p:ph type="sldNum" sz="quarter" idx="10"/>
          </p:nvPr>
        </p:nvSpPr>
        <p:spPr/>
        <p:txBody>
          <a:bodyPr/>
          <a:lstStyle/>
          <a:p>
            <a:pPr lvl="0">
              <a:defRPr/>
            </a:pPr>
            <a:fld id="{2B10C813-7C32-934C-A3A3-B1F00F8B1FA5}" type="slidenum">
              <a:rPr lang="en-US"/>
              <a:pPr lvl="0">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B599AFD-B50A-48FE-9B63-E421F9869CF2}" type="slidenum">
              <a:rPr kumimoji="0" lang="ko-KR" altLang="en-US" sz="1200" b="0" i="0" u="none" strike="noStrike" kern="1200" cap="none" spc="0" normalizeH="0" baseline="0" noProof="0" smtClean="0">
                <a:ln>
                  <a:noFill/>
                </a:ln>
                <a:solidFill>
                  <a:prstClr val="black"/>
                </a:solidFill>
                <a:effectLst/>
                <a:uLnTx/>
                <a:uFillTx/>
                <a:latin typeface="Times New Roman"/>
                <a:ea typeface="맑은 고딕" panose="020B0503020000020004" pitchFamily="50" charset="-127"/>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ko-KR" sz="1200" b="0" i="0" u="none" strike="noStrike" kern="1200" cap="none" spc="0" normalizeH="0" baseline="0" noProof="0" dirty="0">
              <a:ln>
                <a:noFill/>
              </a:ln>
              <a:solidFill>
                <a:prstClr val="black"/>
              </a:solidFill>
              <a:effectLst/>
              <a:uLnTx/>
              <a:uFillTx/>
              <a:latin typeface="Times New Roman"/>
              <a:ea typeface="맑은 고딕" panose="020B0503020000020004" pitchFamily="50" charset="-127"/>
              <a:cs typeface="+mn-cs"/>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endParaRPr lang="en-GB" altLang="ko-KR" dirty="0">
              <a:ea typeface="굴림" charset="-127"/>
            </a:endParaRPr>
          </a:p>
        </p:txBody>
      </p:sp>
    </p:spTree>
    <p:extLst>
      <p:ext uri="{BB962C8B-B14F-4D97-AF65-F5344CB8AC3E}">
        <p14:creationId xmlns:p14="http://schemas.microsoft.com/office/powerpoint/2010/main" val="185072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a:p>
          <a:p>
            <a:endParaRPr lang="en-US" dirty="0"/>
          </a:p>
        </p:txBody>
      </p:sp>
    </p:spTree>
    <p:extLst>
      <p:ext uri="{BB962C8B-B14F-4D97-AF65-F5344CB8AC3E}">
        <p14:creationId xmlns:p14="http://schemas.microsoft.com/office/powerpoint/2010/main" val="4269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p:spPr>
        <p:txBody>
          <a:bodyPr/>
          <a:lstStyle>
            <a:lvl1pPr>
              <a:spcBef>
                <a:spcPct val="30000"/>
              </a:spcBef>
              <a:defRPr sz="1200">
                <a:solidFill>
                  <a:schemeClr val="tx1"/>
                </a:solidFill>
                <a:latin typeface="Arial"/>
              </a:defRPr>
            </a:lvl1pPr>
            <a:lvl2pPr marL="742950" indent="-285750">
              <a:spcBef>
                <a:spcPct val="30000"/>
              </a:spcBef>
              <a:defRPr sz="1200">
                <a:solidFill>
                  <a:schemeClr val="tx1"/>
                </a:solidFill>
                <a:latin typeface="Arial"/>
              </a:defRPr>
            </a:lvl2pPr>
            <a:lvl3pPr marL="1143000" indent="-228600">
              <a:spcBef>
                <a:spcPct val="30000"/>
              </a:spcBef>
              <a:defRPr sz="1200">
                <a:solidFill>
                  <a:schemeClr val="tx1"/>
                </a:solidFill>
                <a:latin typeface="Arial"/>
              </a:defRPr>
            </a:lvl3pPr>
            <a:lvl4pPr marL="1600200" indent="-228600">
              <a:spcBef>
                <a:spcPct val="30000"/>
              </a:spcBef>
              <a:defRPr sz="1200">
                <a:solidFill>
                  <a:schemeClr val="tx1"/>
                </a:solidFill>
                <a:latin typeface="Arial"/>
              </a:defRPr>
            </a:lvl4pPr>
            <a:lvl5pPr marL="2057400" indent="-228600">
              <a:spcBef>
                <a:spcPct val="30000"/>
              </a:spcBef>
              <a:defRPr sz="1200">
                <a:solidFill>
                  <a:schemeClr val="tx1"/>
                </a:solidFill>
                <a:latin typeface="Arial"/>
              </a:defRPr>
            </a:lvl5pPr>
            <a:lvl6pPr marL="2514600" indent="-228600" eaLnBrk="0" fontAlgn="base" hangingPunct="0">
              <a:spcBef>
                <a:spcPct val="30000"/>
              </a:spcBef>
              <a:spcAft>
                <a:spcPct val="0"/>
              </a:spcAft>
              <a:defRPr sz="1200">
                <a:solidFill>
                  <a:schemeClr val="tx1"/>
                </a:solidFill>
                <a:latin typeface="Arial"/>
              </a:defRPr>
            </a:lvl6pPr>
            <a:lvl7pPr marL="2971800" indent="-228600" eaLnBrk="0" fontAlgn="base" hangingPunct="0">
              <a:spcBef>
                <a:spcPct val="30000"/>
              </a:spcBef>
              <a:spcAft>
                <a:spcPct val="0"/>
              </a:spcAft>
              <a:defRPr sz="1200">
                <a:solidFill>
                  <a:schemeClr val="tx1"/>
                </a:solidFill>
                <a:latin typeface="Arial"/>
              </a:defRPr>
            </a:lvl7pPr>
            <a:lvl8pPr marL="3429000" indent="-228600" eaLnBrk="0" fontAlgn="base" hangingPunct="0">
              <a:spcBef>
                <a:spcPct val="30000"/>
              </a:spcBef>
              <a:spcAft>
                <a:spcPct val="0"/>
              </a:spcAft>
              <a:defRPr sz="1200">
                <a:solidFill>
                  <a:schemeClr val="tx1"/>
                </a:solidFill>
                <a:latin typeface="Arial"/>
              </a:defRPr>
            </a:lvl8pPr>
            <a:lvl9pPr marL="3886200" indent="-228600" eaLnBrk="0" fontAlgn="base" hangingPunct="0">
              <a:spcBef>
                <a:spcPct val="30000"/>
              </a:spcBef>
              <a:spcAft>
                <a:spcPct val="0"/>
              </a:spcAft>
              <a:defRPr sz="1200">
                <a:solidFill>
                  <a:schemeClr val="tx1"/>
                </a:solidFill>
                <a:latin typeface="Arial"/>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98AA3AC-AF17-4396-BE9C-85B79C06DFF5}" type="slidenum">
              <a:rPr kumimoji="0" lang="en-US" altLang="en-US" sz="12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lvl="0">
              <a:defRPr/>
            </a:pPr>
            <a:endParaRPr lang="ko-KR" altLang="en-US">
              <a:latin typeface="Arial"/>
              <a:ea typeface="굴림"/>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625095"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4995" name="Rectangle 3"/>
          <p:cNvSpPr>
            <a:spLocks noChangeArrowheads="1"/>
          </p:cNvSpPr>
          <p:nvPr/>
        </p:nvSpPr>
        <p:spPr bwMode="auto">
          <a:xfrm>
            <a:off x="5625095" y="6457791"/>
            <a:ext cx="4301543" cy="339884"/>
          </a:xfrm>
          <a:prstGeom prst="rect">
            <a:avLst/>
          </a:prstGeom>
          <a:noFill/>
          <a:ln w="12700">
            <a:noFill/>
            <a:miter lim="800000"/>
            <a:headEnd/>
            <a:tailEnd/>
          </a:ln>
          <a:effectLst/>
        </p:spPr>
        <p:txBody>
          <a:bodyPr lIns="90488" tIns="44450" rIns="90488" bIns="44450"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 charset="0"/>
                <a:ea typeface="+mn-ea"/>
                <a:cs typeface="+mn-cs"/>
              </a:rPr>
              <a:t>40</a:t>
            </a:r>
          </a:p>
        </p:txBody>
      </p:sp>
      <p:sp>
        <p:nvSpPr>
          <p:cNvPr id="84996" name="Rectangle 4"/>
          <p:cNvSpPr>
            <a:spLocks noChangeArrowheads="1"/>
          </p:cNvSpPr>
          <p:nvPr/>
        </p:nvSpPr>
        <p:spPr bwMode="auto">
          <a:xfrm>
            <a:off x="0" y="6457791"/>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4997" name="Rectangle 5"/>
          <p:cNvSpPr>
            <a:spLocks noChangeArrowheads="1"/>
          </p:cNvSpPr>
          <p:nvPr/>
        </p:nvSpPr>
        <p:spPr bwMode="auto">
          <a:xfrm>
            <a:off x="0" y="0"/>
            <a:ext cx="4301543" cy="339884"/>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 charset="0"/>
              <a:ea typeface="+mn-ea"/>
              <a:cs typeface="+mn-cs"/>
            </a:endParaRPr>
          </a:p>
        </p:txBody>
      </p:sp>
      <p:sp>
        <p:nvSpPr>
          <p:cNvPr id="84998" name="Rectangle 6"/>
          <p:cNvSpPr>
            <a:spLocks noGrp="1" noRot="1" noChangeAspect="1" noChangeArrowheads="1" noTextEdit="1"/>
          </p:cNvSpPr>
          <p:nvPr>
            <p:ph type="sldImg"/>
          </p:nvPr>
        </p:nvSpPr>
        <p:spPr>
          <a:xfrm>
            <a:off x="3270250" y="514350"/>
            <a:ext cx="3386138" cy="25400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a:p>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a:t>
            </a:r>
            <a:r>
              <a:rPr lang="en-US" sz="1200" b="1" kern="1200" dirty="0">
                <a:solidFill>
                  <a:schemeClr val="tx1"/>
                </a:solidFill>
                <a:latin typeface="Times New Roman" pitchFamily="-1" charset="0"/>
                <a:ea typeface="+mn-ea"/>
                <a:cs typeface="+mn-cs"/>
              </a:rPr>
              <a:t>pipeline hazard </a:t>
            </a:r>
            <a:r>
              <a:rPr lang="en-US" sz="1200" kern="1200" dirty="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a:solidFill>
                  <a:schemeClr val="tx1"/>
                </a:solidFill>
                <a:latin typeface="Times New Roman" pitchFamily="-1" charset="0"/>
                <a:ea typeface="+mn-ea"/>
                <a:cs typeface="+mn-cs"/>
              </a:rPr>
              <a:t>pipeline bubble. </a:t>
            </a:r>
            <a:r>
              <a:rPr lang="en-US" sz="1200" kern="1200" dirty="0">
                <a:solidFill>
                  <a:schemeClr val="tx1"/>
                </a:solidFill>
                <a:latin typeface="Times New Roman" pitchFamily="-1" charset="0"/>
                <a:ea typeface="+mn-ea"/>
                <a:cs typeface="+mn-cs"/>
              </a:rPr>
              <a:t>There are three types of hazards: resource, data, and control.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Two classes of events cause the x86 to suspend execution of the current instruction stream and respond to the event: interrupts and exceptions. In both cases, the processor saves the context of the current process and transfers to a predefined routine to service the condition. An </a:t>
            </a:r>
            <a:r>
              <a:rPr lang="en-US" sz="1200" i="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is generated by a signal from hardware, and it may occur at random times during the execution of a program. An </a:t>
            </a:r>
            <a:r>
              <a:rPr lang="en-US" sz="1200" i="1" kern="1200" dirty="0">
                <a:solidFill>
                  <a:schemeClr val="tx1"/>
                </a:solidFill>
                <a:latin typeface="Times New Roman" pitchFamily="-1" charset="0"/>
                <a:ea typeface="+mn-ea"/>
                <a:cs typeface="+mn-cs"/>
              </a:rPr>
              <a:t>exception </a:t>
            </a:r>
            <a:r>
              <a:rPr lang="en-US" sz="1200" kern="1200" dirty="0">
                <a:solidFill>
                  <a:schemeClr val="tx1"/>
                </a:solidFill>
                <a:latin typeface="Times New Roman" pitchFamily="-1" charset="0"/>
                <a:ea typeface="+mn-ea"/>
                <a:cs typeface="+mn-cs"/>
              </a:rPr>
              <a:t>is generated from software, and it is provoked by the execution of an instruction. There are two sources of interrupts and two sources of exceptions: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Interrupts </a:t>
            </a:r>
            <a:endParaRPr lang="en-US" dirty="0"/>
          </a:p>
          <a:p>
            <a:pPr lvl="1"/>
            <a:r>
              <a:rPr lang="en-US" sz="1200" b="1" kern="1200" dirty="0">
                <a:solidFill>
                  <a:schemeClr val="tx1"/>
                </a:solidFill>
                <a:latin typeface="Times New Roman" pitchFamily="-1" charset="0"/>
                <a:ea typeface="ＭＳ Ｐゴシック" pitchFamily="-1" charset="-128"/>
                <a:cs typeface="+mn-cs"/>
              </a:rPr>
              <a:t>Maskable interrupts: </a:t>
            </a:r>
            <a:r>
              <a:rPr lang="en-US" sz="1200" b="0" kern="1200" dirty="0">
                <a:solidFill>
                  <a:schemeClr val="tx1"/>
                </a:solidFill>
                <a:latin typeface="Times New Roman" pitchFamily="-1" charset="0"/>
                <a:ea typeface="ＭＳ Ｐゴシック" pitchFamily="-1" charset="-128"/>
                <a:cs typeface="+mn-cs"/>
              </a:rPr>
              <a:t>Received on the processor’s INTR pin. The processor </a:t>
            </a:r>
            <a:r>
              <a:rPr lang="en-US" sz="1200" kern="1200" dirty="0">
                <a:solidFill>
                  <a:schemeClr val="tx1"/>
                </a:solidFill>
                <a:latin typeface="Times New Roman" pitchFamily="-1" charset="0"/>
                <a:ea typeface="ＭＳ Ｐゴシック" pitchFamily="-1" charset="-128"/>
                <a:cs typeface="+mn-cs"/>
              </a:rPr>
              <a:t>does not recognize a maskable interrupt unless the interrupt enable flag (IF) is set.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Nonmaskable interrupts: </a:t>
            </a:r>
            <a:r>
              <a:rPr lang="en-US" sz="1200" b="0" kern="1200" dirty="0">
                <a:solidFill>
                  <a:schemeClr val="tx1"/>
                </a:solidFill>
                <a:latin typeface="Times New Roman" pitchFamily="-1" charset="0"/>
                <a:ea typeface="ＭＳ Ｐゴシック" pitchFamily="-1" charset="-128"/>
                <a:cs typeface="+mn-cs"/>
              </a:rPr>
              <a:t>Received on the processor’s NMI pin. Recognition </a:t>
            </a:r>
            <a:r>
              <a:rPr lang="en-US" sz="1200" kern="1200" dirty="0">
                <a:solidFill>
                  <a:schemeClr val="tx1"/>
                </a:solidFill>
                <a:latin typeface="Times New Roman" pitchFamily="-1" charset="0"/>
                <a:ea typeface="ＭＳ Ｐゴシック" pitchFamily="-1" charset="-128"/>
                <a:cs typeface="+mn-cs"/>
              </a:rPr>
              <a:t>of such interrupts cannot be prevented.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2. </a:t>
            </a:r>
            <a:r>
              <a:rPr lang="en-US" sz="1200" kern="1200" dirty="0">
                <a:solidFill>
                  <a:schemeClr val="tx1"/>
                </a:solidFill>
                <a:latin typeface="Times New Roman" pitchFamily="-1" charset="0"/>
                <a:ea typeface="ＭＳ Ｐゴシック" pitchFamily="-1" charset="-128"/>
                <a:cs typeface="+mn-cs"/>
              </a:rPr>
              <a:t>Exceptions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Processor-detected exceptions: </a:t>
            </a:r>
            <a:r>
              <a:rPr lang="en-US" sz="1200" kern="1200" dirty="0">
                <a:solidFill>
                  <a:schemeClr val="tx1"/>
                </a:solidFill>
                <a:latin typeface="Times New Roman" pitchFamily="-1" charset="0"/>
                <a:ea typeface="ＭＳ Ｐゴシック" pitchFamily="-1" charset="-128"/>
                <a:cs typeface="+mn-cs"/>
              </a:rPr>
              <a:t>Results when the processor encounters an </a:t>
            </a:r>
          </a:p>
          <a:p>
            <a:pPr lvl="1"/>
            <a:r>
              <a:rPr lang="en-US" sz="1200" kern="1200" dirty="0">
                <a:solidFill>
                  <a:schemeClr val="tx1"/>
                </a:solidFill>
                <a:latin typeface="Times New Roman" pitchFamily="-1" charset="0"/>
                <a:ea typeface="ＭＳ Ｐゴシック" pitchFamily="-1" charset="-128"/>
                <a:cs typeface="+mn-cs"/>
              </a:rPr>
              <a:t>error while attempting to execute an instruction.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Programmed exceptions: </a:t>
            </a:r>
            <a:r>
              <a:rPr lang="en-US" sz="1200" b="0" kern="1200" dirty="0">
                <a:solidFill>
                  <a:schemeClr val="tx1"/>
                </a:solidFill>
                <a:latin typeface="Times New Roman" pitchFamily="-1" charset="0"/>
                <a:ea typeface="ＭＳ Ｐゴシック" pitchFamily="-1" charset="-128"/>
                <a:cs typeface="+mn-cs"/>
              </a:rPr>
              <a:t>These are instructions that generate an exception </a:t>
            </a:r>
            <a:r>
              <a:rPr lang="en-US" sz="1200" kern="1200" dirty="0">
                <a:solidFill>
                  <a:schemeClr val="tx1"/>
                </a:solidFill>
                <a:latin typeface="Times New Roman" pitchFamily="-1" charset="0"/>
                <a:ea typeface="ＭＳ Ｐゴシック" pitchFamily="-1" charset="-128"/>
                <a:cs typeface="+mn-cs"/>
              </a:rPr>
              <a:t>(e.g., INTO, INT3, INT, and BOUND).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Interrupt processing on the x86 uses the interrupt vector table. Every type of interrupt is assigned a number, and this number is used to index into the interrupt vector table. This table contains 256 32-bit interrupt vectors, which is the address (segment and offset) of the interrupt service routine for that interrupt number. </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0" y="514350"/>
            <a:ext cx="3386138" cy="25400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Times New Roman" pitchFamily="-1" charset="0"/>
                <a:ea typeface="+mn-ea"/>
                <a:cs typeface="+mn-cs"/>
              </a:rPr>
              <a:t>ARM is primarily a RISC system with the following notable attributes: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moderate array of uniform registers, more than are found on some CISC systems but fewer than are found on many RISC systems.</a:t>
            </a:r>
          </a:p>
          <a:p>
            <a:r>
              <a:rPr lang="en-US" sz="1200" kern="1200" dirty="0">
                <a:solidFill>
                  <a:schemeClr val="tx1"/>
                </a:solidFill>
                <a:latin typeface="Times New Roman" pitchFamily="-1" charset="0"/>
                <a:ea typeface="+mn-ea"/>
                <a:cs typeface="+mn-cs"/>
              </a:rPr>
              <a:t> </a:t>
            </a:r>
            <a:endParaRPr lang="en-US" dirty="0"/>
          </a:p>
          <a:p>
            <a:r>
              <a:rPr lang="en-US" sz="1200" kern="1200" dirty="0">
                <a:solidFill>
                  <a:schemeClr val="tx1"/>
                </a:solidFill>
                <a:latin typeface="Times New Roman" pitchFamily="-1" charset="0"/>
                <a:ea typeface="+mn-ea"/>
                <a:cs typeface="+mn-cs"/>
              </a:rPr>
              <a:t>* A load/store model of data processing, in which operations only perform on operands in registers and not directly in memory. All data must be loaded into registers before an operation can be performed; the result can then be used for further processing or stored into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 uniform fixed-length instruction of 32 bits for the standard set and 16 bits for the Thumb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To make each data processing instruction more flexible, either a shift or rotation can preprocess one of the source registers. To efficiently support this feature, there are separate arithmetic logic unit (ALU) and shifter units. </a:t>
            </a:r>
            <a:endParaRPr lang="en-US" dirty="0"/>
          </a:p>
          <a:p>
            <a:endParaRPr lang="en-US" sz="1200" kern="1200" dirty="0">
              <a:solidFill>
                <a:schemeClr val="tx1"/>
              </a:solidFill>
              <a:latin typeface="Times New Roman" pitchFamily="-1" charset="0"/>
              <a:ea typeface="+mn-ea"/>
              <a:cs typeface="+mn-cs"/>
            </a:endParaRPr>
          </a:p>
          <a:p>
            <a:pPr>
              <a:buFontTx/>
              <a:buChar char="•"/>
            </a:pPr>
            <a:r>
              <a:rPr lang="en-US" sz="1200" kern="1200" dirty="0">
                <a:solidFill>
                  <a:schemeClr val="tx1"/>
                </a:solidFill>
                <a:latin typeface="Times New Roman" pitchFamily="-1" charset="0"/>
                <a:ea typeface="+mn-ea"/>
                <a:cs typeface="+mn-cs"/>
              </a:rPr>
              <a:t> A small number of addressing modes with all load/store addressees deter- mined from registers and instruction fields. Indirect or indexed addressing involving values in memory are not used.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pPr>
              <a:buFontTx/>
              <a:buChar cha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Auto-increment and auto-decrement addressing modes are used to improve the operation of program loops.</a:t>
            </a:r>
          </a:p>
          <a:p>
            <a:pPr>
              <a:buFontTx/>
              <a:buChar cha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Conditional execution of instructions minimizes the need for conditional branch instructions, thereby improving pipeline efficiency, because pipeline flushing is reduced.  </a:t>
            </a:r>
            <a:endParaRPr lang="en-US"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dirty="0">
                <a:solidFill>
                  <a:schemeClr val="tx1"/>
                </a:solidFill>
                <a:latin typeface="Times New Roman" pitchFamily="-84" charset="0"/>
                <a:ea typeface="+mn-ea"/>
                <a:cs typeface="+mn-cs"/>
              </a:rPr>
              <a:t>Since the development of the stored-program computer around 1950, there have been remarkably few true innovations in the areas of computer organization and architecture. The following are some of the major advances since the birth of the computer: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The family concept: </a:t>
            </a:r>
            <a:r>
              <a:rPr kumimoji="1" lang="en-US" sz="1200" kern="1200" dirty="0">
                <a:solidFill>
                  <a:schemeClr val="tx1"/>
                </a:solidFill>
                <a:latin typeface="Times New Roman" pitchFamily="-84" charset="0"/>
                <a:ea typeface="+mn-ea"/>
                <a:cs typeface="+mn-cs"/>
              </a:rPr>
              <a:t>Introduced by IBM with its System/360 in 1964, followed shortly thereafter by DEC, with its PDP-8. The family concept decouples the architecture of a machine from its implementation. A set of computers is offered, with different price/performance characteristics, that presents the same architecture to the user. The differences in price and performance are due to different implementations of the same architecture.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Microprogrammed control unit: </a:t>
            </a:r>
            <a:r>
              <a:rPr kumimoji="1" lang="en-US" sz="1200" kern="1200" dirty="0">
                <a:solidFill>
                  <a:schemeClr val="tx1"/>
                </a:solidFill>
                <a:latin typeface="Times New Roman" pitchFamily="-84" charset="0"/>
                <a:ea typeface="+mn-ea"/>
                <a:cs typeface="+mn-cs"/>
              </a:rPr>
              <a:t>Suggested by Wilkes in 1951 and introduced by IBM on the S/360 line in 1964. Microprogramming eases the task of designing and implementing the control unit and provides support for the family concept.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Cache memory: </a:t>
            </a:r>
            <a:r>
              <a:rPr kumimoji="1" lang="en-US" sz="1200" kern="1200" dirty="0">
                <a:solidFill>
                  <a:schemeClr val="tx1"/>
                </a:solidFill>
                <a:latin typeface="Times New Roman" pitchFamily="-84" charset="0"/>
                <a:ea typeface="+mn-ea"/>
                <a:cs typeface="+mn-cs"/>
              </a:rPr>
              <a:t>First introduced commercially on IBM S/360 Model 85 in 1968. The insertion of this element into the memory hierarchy dramatically improves performance.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Pipelining: </a:t>
            </a:r>
            <a:r>
              <a:rPr kumimoji="1" lang="en-US" sz="1200" kern="1200" dirty="0">
                <a:solidFill>
                  <a:schemeClr val="tx1"/>
                </a:solidFill>
                <a:latin typeface="Times New Roman" pitchFamily="-84" charset="0"/>
                <a:ea typeface="+mn-ea"/>
                <a:cs typeface="+mn-cs"/>
              </a:rPr>
              <a:t>A means of introducing parallelism into the essentially sequential nature of a machine-instruction program. Examples are instruction pipelining and vector processing.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Multiple processors: </a:t>
            </a:r>
            <a:r>
              <a:rPr kumimoji="1" lang="en-US" sz="1200" kern="1200" dirty="0">
                <a:solidFill>
                  <a:schemeClr val="tx1"/>
                </a:solidFill>
                <a:latin typeface="Times New Roman" pitchFamily="-84" charset="0"/>
                <a:ea typeface="+mn-ea"/>
                <a:cs typeface="+mn-cs"/>
              </a:rPr>
              <a:t>This category covers a number of different organizations and objectives.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Reduced instruction set computer (RISC) architecture: </a:t>
            </a:r>
            <a:r>
              <a:rPr kumimoji="1" lang="en-US" sz="1200" kern="1200" dirty="0">
                <a:solidFill>
                  <a:schemeClr val="tx1"/>
                </a:solidFill>
                <a:latin typeface="Times New Roman" pitchFamily="-84" charset="0"/>
                <a:ea typeface="+mn-ea"/>
                <a:cs typeface="+mn-cs"/>
              </a:rPr>
              <a:t>This is the focus of this chapter.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When it appeared, RISC architecture was a dramatic departure from the historical trend in processor architecture. An analysis of the RISC architecture brings into focus many of the important issues in computer organization and architecture.</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Although RISC architectures have been defined and designed in a variety of </a:t>
            </a:r>
            <a:endParaRPr lang="en-US" dirty="0"/>
          </a:p>
          <a:p>
            <a:r>
              <a:rPr kumimoji="1" lang="en-US" sz="1200" kern="1200" dirty="0">
                <a:solidFill>
                  <a:schemeClr val="tx1"/>
                </a:solidFill>
                <a:latin typeface="Times New Roman" pitchFamily="-84" charset="0"/>
                <a:ea typeface="+mn-ea"/>
                <a:cs typeface="+mn-cs"/>
              </a:rPr>
              <a:t>ways by different groups, the key elements shared by most designs are these: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large number of general-purpose registers, and/or the use of compiler technology to optimize register usage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limited and simple instruction set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emphasis on optimizing the instruction pipeline </a:t>
            </a:r>
          </a:p>
          <a:p>
            <a:r>
              <a:rPr kumimoji="1" lang="en-US" sz="1200" kern="1200" dirty="0">
                <a:solidFill>
                  <a:schemeClr val="tx1"/>
                </a:solidFill>
                <a:latin typeface="Times New Roman" pitchFamily="-84"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We begin this chapter with a brief survey of some results on instruction sets, and then examine each of the three topics just listed. This is followed by a description of two of the best-documented RISC designs. </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F6CC1DC8-7788-1348-9914-1A83B573B27E}" type="datetime1">
              <a:rPr lang="en-US" smtClean="0">
                <a:solidFill>
                  <a:prstClr val="black">
                    <a:lumMod val="65000"/>
                    <a:lumOff val="35000"/>
                  </a:prstClr>
                </a:solidFill>
              </a:rPr>
              <a:pPr/>
              <a:t>11/20/2021</a:t>
            </a:fld>
            <a:endParaRPr lang="en-GB" dirty="0">
              <a:solidFill>
                <a:prstClr val="black">
                  <a:lumMod val="65000"/>
                  <a:lumOff val="35000"/>
                </a:prstClr>
              </a:solidFill>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solidFill>
                  <a:prstClr val="black">
                    <a:lumMod val="65000"/>
                    <a:lumOff val="35000"/>
                  </a:prstClr>
                </a:solidFill>
              </a:rPr>
              <a:t>© 2016 Pearson Education, Inc., Hoboken, NJ. All rights reserved.             </a:t>
            </a:r>
            <a:endParaRPr lang="en-GB" dirty="0">
              <a:solidFill>
                <a:prstClr val="black">
                  <a:lumMod val="65000"/>
                  <a:lumOff val="35000"/>
                </a:prst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sz="1800">
              <a:solidFill>
                <a:prstClr val="white"/>
              </a:solidFill>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rgbClr val="663366">
                    <a:lumMod val="60000"/>
                    <a:lumOff val="40000"/>
                  </a:srgb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148114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F6155D5-24D0-0048-8B0C-9F31DA9DD5D3}"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4172804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BC4CA21-9E29-1349-BAD8-623C0B011799}"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2196264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0F0CB7FE-ABE6-A747-93E5-601E5C0BA38B}"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rgbClr val="663366">
                    <a:lumMod val="60000"/>
                    <a:lumOff val="40000"/>
                  </a:srgbClr>
                </a:solidFill>
              </a:rPr>
              <a:t>+</a:t>
            </a:r>
          </a:p>
        </p:txBody>
      </p:sp>
    </p:spTree>
    <p:extLst>
      <p:ext uri="{BB962C8B-B14F-4D97-AF65-F5344CB8AC3E}">
        <p14:creationId xmlns:p14="http://schemas.microsoft.com/office/powerpoint/2010/main" val="3772270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7AAB7290-9969-9445-AD6C-03A24CBFECB2}" type="datetime1">
              <a:rPr lang="en-US" smtClean="0">
                <a:solidFill>
                  <a:prstClr val="white"/>
                </a:solidFill>
              </a:rPr>
              <a:pPr/>
              <a:t>11/20/2021</a:t>
            </a:fld>
            <a:endParaRPr>
              <a:solidFill>
                <a:prstClr val="white"/>
              </a:solidFill>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solidFill>
                  <a:prstClr val="white"/>
                </a:solidFill>
              </a:rPr>
              <a:t>© 2016 Pearson Education, Inc., Hoboken, NJ. All rights reserved.             </a:t>
            </a:r>
            <a:endParaRPr>
              <a:solidFill>
                <a:prstClr val="white"/>
              </a:solidFill>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solidFill>
                  <a:prstClr val="white"/>
                </a:solidFill>
              </a:rPr>
              <a:pPr/>
              <a:t>‹#›</a:t>
            </a:fld>
            <a:endParaRPr>
              <a:solidFill>
                <a:prstClr val="white"/>
              </a:solidFill>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rgbClr val="663366">
                    <a:lumMod val="60000"/>
                    <a:lumOff val="40000"/>
                  </a:srgb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Tree>
    <p:extLst>
      <p:ext uri="{BB962C8B-B14F-4D97-AF65-F5344CB8AC3E}">
        <p14:creationId xmlns:p14="http://schemas.microsoft.com/office/powerpoint/2010/main" val="1917364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F60606-0467-124B-9789-36EC2D37B900}"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382304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F1777A4-6655-9B41-865B-E15E1DF8ABAD}"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01266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90F7C15-2D43-E643-8208-943D0F01E113}"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2000869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C7BDA96-CFD5-E54D-9306-EBDA28CAEBC3}"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8720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214178FF-3A4D-964A-A913-8A303C3735C3}"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286403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4FF469A-935D-E34F-8D9D-96199263F838}"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465833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Date Placeholder 1"/>
          <p:cNvSpPr>
            <a:spLocks noGrp="1"/>
          </p:cNvSpPr>
          <p:nvPr>
            <p:ph type="dt" sz="half" idx="10"/>
          </p:nvPr>
        </p:nvSpPr>
        <p:spPr/>
        <p:txBody>
          <a:bodyPr/>
          <a:lstStyle/>
          <a:p>
            <a:fld id="{3C503B2A-4823-2E4E-9406-F629FE37EFDD}"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025823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A5BAA46-F4E8-F247-860F-B6D811DE6355}"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a:xfrm>
            <a:off x="3859305" y="6423585"/>
            <a:ext cx="3316941" cy="365125"/>
          </a:xfrm>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rgbClr val="663366">
                    <a:lumMod val="60000"/>
                    <a:lumOff val="40000"/>
                  </a:srgbClr>
                </a:solidFill>
              </a:rPr>
              <a:t>+</a:t>
            </a:r>
          </a:p>
        </p:txBody>
      </p:sp>
    </p:spTree>
    <p:extLst>
      <p:ext uri="{BB962C8B-B14F-4D97-AF65-F5344CB8AC3E}">
        <p14:creationId xmlns:p14="http://schemas.microsoft.com/office/powerpoint/2010/main" val="4024672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29879741-8CD4-414D-9483-8FDBF7C42840}"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a:xfrm>
            <a:off x="4191000" y="6423585"/>
            <a:ext cx="3005138" cy="365125"/>
          </a:xfrm>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b="1">
                <a:solidFill>
                  <a:srgbClr val="663366">
                    <a:lumMod val="60000"/>
                    <a:lumOff val="40000"/>
                  </a:srgbClr>
                </a:solidFill>
              </a:rPr>
              <a:t>+ </a:t>
            </a:r>
          </a:p>
        </p:txBody>
      </p:sp>
    </p:spTree>
    <p:extLst>
      <p:ext uri="{BB962C8B-B14F-4D97-AF65-F5344CB8AC3E}">
        <p14:creationId xmlns:p14="http://schemas.microsoft.com/office/powerpoint/2010/main" val="1588716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F34F00-8606-0444-BB2E-A915CCE2A5D9}"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b="1">
                <a:solidFill>
                  <a:srgbClr val="663366">
                    <a:lumMod val="60000"/>
                    <a:lumOff val="40000"/>
                  </a:srgbClr>
                </a:solidFill>
              </a:rPr>
              <a:t>+ </a:t>
            </a:r>
          </a:p>
        </p:txBody>
      </p:sp>
    </p:spTree>
    <p:extLst>
      <p:ext uri="{BB962C8B-B14F-4D97-AF65-F5344CB8AC3E}">
        <p14:creationId xmlns:p14="http://schemas.microsoft.com/office/powerpoint/2010/main" val="440530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A3ABBD7B-AF03-7A46-AB32-EA580338A738}" type="datetime1">
              <a:rPr lang="en-US" smtClean="0">
                <a:solidFill>
                  <a:prstClr val="white"/>
                </a:solidFill>
              </a:rPr>
              <a:pPr/>
              <a:t>11/20/2021</a:t>
            </a:fld>
            <a:endParaRPr>
              <a:solidFill>
                <a:prstClr val="white"/>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solidFill>
                  <a:prstClr val="white"/>
                </a:solidFill>
              </a:rPr>
              <a:t>© 2016 Pearson Education, Inc., Hoboken, NJ. All rights reserved.             </a:t>
            </a:r>
            <a:endParaRPr>
              <a:solidFill>
                <a:prstClr val="white"/>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rgbClr val="663366">
                    <a:lumMod val="60000"/>
                    <a:lumOff val="40000"/>
                  </a:srgb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2920572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1731051D-7F38-8440-879D-531E88885D11}" type="datetime1">
              <a:rPr lang="en-US" smtClean="0">
                <a:solidFill>
                  <a:prstClr val="white"/>
                </a:solidFill>
              </a:rPr>
              <a:pPr/>
              <a:t>11/20/2021</a:t>
            </a:fld>
            <a:endParaRPr>
              <a:solidFill>
                <a:prstClr val="white"/>
              </a:solidFill>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solidFill>
                  <a:prstClr val="white"/>
                </a:solidFill>
              </a:rPr>
              <a:t>© 2016 Pearson Education, Inc., Hoboken, NJ. All rights reserved.             </a:t>
            </a:r>
            <a:endParaRPr>
              <a:solidFill>
                <a:prstClr val="white"/>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rgbClr val="663366">
                    <a:lumMod val="60000"/>
                    <a:lumOff val="40000"/>
                  </a:srgb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2120144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E10F6127-557F-FD4B-86B7-03C4113B5A7B}"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6" name="Footer Placeholder 5"/>
          <p:cNvSpPr>
            <a:spLocks noGrp="1"/>
          </p:cNvSpPr>
          <p:nvPr>
            <p:ph type="ftr" sz="quarter" idx="11"/>
          </p:nvPr>
        </p:nvSpPr>
        <p:spPr>
          <a:xfrm>
            <a:off x="4191000" y="6423585"/>
            <a:ext cx="3005138" cy="365125"/>
          </a:xfrm>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b="1">
                <a:solidFill>
                  <a:srgbClr val="663366">
                    <a:lumMod val="60000"/>
                    <a:lumOff val="40000"/>
                  </a:srgb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extLst>
      <p:ext uri="{BB962C8B-B14F-4D97-AF65-F5344CB8AC3E}">
        <p14:creationId xmlns:p14="http://schemas.microsoft.com/office/powerpoint/2010/main" val="24458036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1A416D2-91DF-C540-90D3-0B6FBD572500}"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005419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0AE31E-B889-1145-9A64-5C259052B465}"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8AF02B71-8991-4516-A01E-F1A9ACD28BDC}" type="slidenum">
              <a:rPr>
                <a:solidFill>
                  <a:prstClr val="white"/>
                </a:solidFill>
              </a:rPr>
              <a:pPr/>
              <a:t>‹#›</a:t>
            </a:fld>
            <a:endParaRPr>
              <a:solidFill>
                <a:prstClr val="white"/>
              </a:solidFill>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rgbClr val="663366">
                    <a:lumMod val="60000"/>
                    <a:lumOff val="40000"/>
                  </a:srgbClr>
                </a:solidFill>
              </a:rPr>
              <a:t>+</a:t>
            </a:r>
          </a:p>
        </p:txBody>
      </p:sp>
    </p:spTree>
    <p:extLst>
      <p:ext uri="{BB962C8B-B14F-4D97-AF65-F5344CB8AC3E}">
        <p14:creationId xmlns:p14="http://schemas.microsoft.com/office/powerpoint/2010/main" val="6217548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314887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7717709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2891360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a:t>Click icon to add picture</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a:t>Click icon to add picture</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3705520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157259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11304352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25357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extLst>
      <p:ext uri="{BB962C8B-B14F-4D97-AF65-F5344CB8AC3E}">
        <p14:creationId xmlns:p14="http://schemas.microsoft.com/office/powerpoint/2010/main" val="25057874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8735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7798327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6483499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2392118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2980402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39524577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1179947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a:t>Click icon to add picture</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a:t>Click icon to add picture</a:t>
            </a:r>
            <a:endParaRPr/>
          </a:p>
        </p:txBody>
      </p:sp>
    </p:spTree>
    <p:extLst>
      <p:ext uri="{BB962C8B-B14F-4D97-AF65-F5344CB8AC3E}">
        <p14:creationId xmlns:p14="http://schemas.microsoft.com/office/powerpoint/2010/main" val="25500025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a:t>Click icon to add picture</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a:t>Click icon to add picture</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a:t>Click icon to add picture</a:t>
            </a:r>
            <a:endParaRPr/>
          </a:p>
        </p:txBody>
      </p:sp>
    </p:spTree>
    <p:extLst>
      <p:ext uri="{BB962C8B-B14F-4D97-AF65-F5344CB8AC3E}">
        <p14:creationId xmlns:p14="http://schemas.microsoft.com/office/powerpoint/2010/main" val="957782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a:t>Click icon to add picture</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a:t>Click icon to add picture</a:t>
            </a:r>
            <a:endParaRPr/>
          </a:p>
        </p:txBody>
      </p:sp>
    </p:spTree>
    <p:extLst>
      <p:ext uri="{BB962C8B-B14F-4D97-AF65-F5344CB8AC3E}">
        <p14:creationId xmlns:p14="http://schemas.microsoft.com/office/powerpoint/2010/main" val="2454225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extLst>
      <p:ext uri="{BB962C8B-B14F-4D97-AF65-F5344CB8AC3E}">
        <p14:creationId xmlns:p14="http://schemas.microsoft.com/office/powerpoint/2010/main" val="700465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extLst>
      <p:ext uri="{BB962C8B-B14F-4D97-AF65-F5344CB8AC3E}">
        <p14:creationId xmlns:p14="http://schemas.microsoft.com/office/powerpoint/2010/main" val="104640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Line 7"/>
          <p:cNvSpPr>
            <a:spLocks noChangeShapeType="1"/>
          </p:cNvSpPr>
          <p:nvPr/>
        </p:nvSpPr>
        <p:spPr bwMode="auto">
          <a:xfrm>
            <a:off x="468313" y="2492375"/>
            <a:ext cx="8153400" cy="0"/>
          </a:xfrm>
          <a:prstGeom prst="line">
            <a:avLst/>
          </a:prstGeom>
          <a:noFill/>
          <a:ln w="76200">
            <a:solidFill>
              <a:srgbClr val="008080"/>
            </a:solidFill>
            <a:round/>
            <a:headEnd/>
            <a:tailEnd/>
          </a:ln>
        </p:spPr>
        <p:txBody>
          <a:bodyPr wrap="none" lIns="67500" tIns="35100" rIns="67500" bIns="35100" anchor="ctr"/>
          <a:lstStyle/>
          <a:p>
            <a:endParaRPr lang="ko-KR" altLang="en-US" sz="1350" dirty="0"/>
          </a:p>
        </p:txBody>
      </p:sp>
      <p:sp>
        <p:nvSpPr>
          <p:cNvPr id="84994" name="Rectangle 2"/>
          <p:cNvSpPr>
            <a:spLocks noGrp="1" noChangeArrowheads="1"/>
          </p:cNvSpPr>
          <p:nvPr>
            <p:ph type="ctrTitle"/>
          </p:nvPr>
        </p:nvSpPr>
        <p:spPr>
          <a:xfrm>
            <a:off x="914401" y="533400"/>
            <a:ext cx="7721600" cy="1905000"/>
          </a:xfrm>
        </p:spPr>
        <p:txBody>
          <a:bodyPr/>
          <a:lstStyle>
            <a:lvl1pPr>
              <a:defRPr/>
            </a:lvl1pPr>
          </a:lstStyle>
          <a:p>
            <a:r>
              <a:rPr lang="en-GB"/>
              <a:t>Click to edit Master title style</a:t>
            </a:r>
          </a:p>
        </p:txBody>
      </p:sp>
      <p:sp>
        <p:nvSpPr>
          <p:cNvPr id="84995" name="Rectangle 3"/>
          <p:cNvSpPr>
            <a:spLocks noGrp="1" noChangeArrowheads="1"/>
          </p:cNvSpPr>
          <p:nvPr>
            <p:ph type="subTitle" idx="1"/>
          </p:nvPr>
        </p:nvSpPr>
        <p:spPr>
          <a:xfrm>
            <a:off x="914400" y="3028950"/>
            <a:ext cx="6400800" cy="1771650"/>
          </a:xfrm>
        </p:spPr>
        <p:txBody>
          <a:bodyPr/>
          <a:lstStyle>
            <a:lvl1pPr marL="0" indent="0">
              <a:buFontTx/>
              <a:buNone/>
              <a:defRPr>
                <a:latin typeface="Arial Black" pitchFamily="34" charset="0"/>
              </a:defRPr>
            </a:lvl1pPr>
          </a:lstStyle>
          <a:p>
            <a:r>
              <a:rPr lang="en-GB"/>
              <a:t>Click to edit Master subtitle style</a:t>
            </a:r>
          </a:p>
        </p:txBody>
      </p:sp>
      <p:sp>
        <p:nvSpPr>
          <p:cNvPr id="5" name="Rectangle 4"/>
          <p:cNvSpPr>
            <a:spLocks noGrp="1" noChangeArrowheads="1"/>
          </p:cNvSpPr>
          <p:nvPr>
            <p:ph type="dt" sz="half" idx="10"/>
          </p:nvPr>
        </p:nvSpPr>
        <p:spPr bwMode="auto">
          <a:xfrm>
            <a:off x="711201" y="6229350"/>
            <a:ext cx="1930400" cy="5143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050">
                <a:solidFill>
                  <a:srgbClr val="5E574E"/>
                </a:solidFill>
                <a:latin typeface="Arial" charset="0"/>
                <a:ea typeface="굴림" charset="-127"/>
              </a:defRPr>
            </a:lvl1pPr>
          </a:lstStyle>
          <a:p>
            <a:pPr>
              <a:defRPr/>
            </a:pPr>
            <a:endParaRPr lang="en-GB" altLang="ko-KR" dirty="0"/>
          </a:p>
        </p:txBody>
      </p:sp>
      <p:sp>
        <p:nvSpPr>
          <p:cNvPr id="6" name="Rectangle 5"/>
          <p:cNvSpPr>
            <a:spLocks noGrp="1" noChangeArrowheads="1"/>
          </p:cNvSpPr>
          <p:nvPr>
            <p:ph type="ftr" sz="quarter" idx="11"/>
          </p:nvPr>
        </p:nvSpPr>
        <p:spPr bwMode="auto">
          <a:xfrm>
            <a:off x="3149601" y="6229350"/>
            <a:ext cx="2844800" cy="5143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050">
                <a:solidFill>
                  <a:srgbClr val="5E574E"/>
                </a:solidFill>
                <a:latin typeface="Arial" charset="0"/>
                <a:ea typeface="굴림" charset="-127"/>
              </a:defRPr>
            </a:lvl1pPr>
          </a:lstStyle>
          <a:p>
            <a:pPr>
              <a:defRPr/>
            </a:pPr>
            <a:endParaRPr lang="en-GB" altLang="ko-KR" dirty="0"/>
          </a:p>
        </p:txBody>
      </p:sp>
      <p:sp>
        <p:nvSpPr>
          <p:cNvPr id="7" name="Rectangle 6"/>
          <p:cNvSpPr>
            <a:spLocks noGrp="1" noChangeArrowheads="1"/>
          </p:cNvSpPr>
          <p:nvPr>
            <p:ph type="sldNum" sz="quarter" idx="12"/>
          </p:nvPr>
        </p:nvSpPr>
        <p:spPr bwMode="auto">
          <a:xfrm>
            <a:off x="6604000" y="6229350"/>
            <a:ext cx="1828800" cy="5143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050">
                <a:solidFill>
                  <a:srgbClr val="5E574E"/>
                </a:solidFill>
                <a:latin typeface="Arial" charset="0"/>
                <a:ea typeface="굴림" charset="-127"/>
              </a:defRPr>
            </a:lvl1pPr>
          </a:lstStyle>
          <a:p>
            <a:pPr>
              <a:defRPr/>
            </a:pPr>
            <a:fld id="{B347A05B-5917-4222-8713-3AC81F83C9C0}" type="slidenum">
              <a:rPr lang="en-GB" altLang="ko-KR"/>
              <a:pPr>
                <a:defRPr/>
              </a:pPr>
              <a:t>‹#›</a:t>
            </a:fld>
            <a:endParaRPr lang="en-GB" altLang="ko-KR" dirty="0"/>
          </a:p>
        </p:txBody>
      </p:sp>
    </p:spTree>
    <p:extLst>
      <p:ext uri="{BB962C8B-B14F-4D97-AF65-F5344CB8AC3E}">
        <p14:creationId xmlns:p14="http://schemas.microsoft.com/office/powerpoint/2010/main" val="2705922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6785997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2"/>
            <a:ext cx="7772400" cy="1362075"/>
          </a:xfrm>
        </p:spPr>
        <p:txBody>
          <a:bodyPr anchor="t"/>
          <a:lstStyle>
            <a:lvl1pPr algn="l">
              <a:defRPr sz="3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ko-KR" altLang="en-US"/>
              <a:t>마스터 텍스트 스타일을 편집합니다</a:t>
            </a:r>
          </a:p>
        </p:txBody>
      </p:sp>
    </p:spTree>
    <p:extLst>
      <p:ext uri="{BB962C8B-B14F-4D97-AF65-F5344CB8AC3E}">
        <p14:creationId xmlns:p14="http://schemas.microsoft.com/office/powerpoint/2010/main" val="34671822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066800"/>
            <a:ext cx="4013200" cy="5638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22801" y="1066800"/>
            <a:ext cx="4013200" cy="5638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24946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0137038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6588294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4714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73050"/>
            <a:ext cx="3008313" cy="1162050"/>
          </a:xfrm>
        </p:spPr>
        <p:txBody>
          <a:bodyPr/>
          <a:lstStyle>
            <a:lvl1pPr algn="l">
              <a:defRPr sz="1500" b="1"/>
            </a:lvl1pPr>
          </a:lstStyle>
          <a:p>
            <a:r>
              <a:rPr lang="ko-KR" altLang="en-US"/>
              <a:t>마스터 제목 스타일 편집</a:t>
            </a:r>
          </a:p>
        </p:txBody>
      </p:sp>
      <p:sp>
        <p:nvSpPr>
          <p:cNvPr id="3" name="내용 개체 틀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편집합니다</a:t>
            </a:r>
          </a:p>
        </p:txBody>
      </p:sp>
    </p:spTree>
    <p:extLst>
      <p:ext uri="{BB962C8B-B14F-4D97-AF65-F5344CB8AC3E}">
        <p14:creationId xmlns:p14="http://schemas.microsoft.com/office/powerpoint/2010/main" val="13178177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15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ko-KR" altLang="en-US" noProof="0"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ko-KR" altLang="en-US"/>
              <a:t>마스터 텍스트 스타일을 편집합니다</a:t>
            </a:r>
          </a:p>
        </p:txBody>
      </p:sp>
    </p:spTree>
    <p:extLst>
      <p:ext uri="{BB962C8B-B14F-4D97-AF65-F5344CB8AC3E}">
        <p14:creationId xmlns:p14="http://schemas.microsoft.com/office/powerpoint/2010/main" val="65875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0964508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78600" y="152400"/>
            <a:ext cx="2057400" cy="65532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06400" y="152400"/>
            <a:ext cx="6019800" cy="6553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43907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96D2BD3D-D9C9-DB42-B13E-CA97BC1AE5BE}" type="datetime1">
              <a:rPr lang="en-US" smtClean="0">
                <a:solidFill>
                  <a:prstClr val="black">
                    <a:lumMod val="65000"/>
                    <a:lumOff val="35000"/>
                  </a:prstClr>
                </a:solidFill>
              </a:rPr>
              <a:pPr/>
              <a:t>11/20/2021</a:t>
            </a:fld>
            <a:endParaRPr>
              <a:solidFill>
                <a:prstClr val="black">
                  <a:lumMod val="65000"/>
                  <a:lumOff val="35000"/>
                </a:prst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solidFill>
                  <a:prstClr val="black">
                    <a:lumMod val="65000"/>
                    <a:lumOff val="35000"/>
                  </a:prstClr>
                </a:solidFill>
              </a:rPr>
              <a:t>© 2016 Pearson Education, Inc., Hoboken, NJ. All rights reserved.             </a:t>
            </a:r>
            <a:endParaRPr>
              <a:solidFill>
                <a:prstClr val="black">
                  <a:lumMod val="65000"/>
                  <a:lumOff val="35000"/>
                </a:prstClr>
              </a:solidFill>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8786040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extLst>
      <p:ext uri="{BB962C8B-B14F-4D97-AF65-F5344CB8AC3E}">
        <p14:creationId xmlns:p14="http://schemas.microsoft.com/office/powerpoint/2010/main" val="41232864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DFFCE"/>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06401" y="152400"/>
            <a:ext cx="8204200" cy="838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ltLang="ko-KR"/>
              <a:t>Click to edit Master title style</a:t>
            </a:r>
          </a:p>
        </p:txBody>
      </p:sp>
      <p:sp>
        <p:nvSpPr>
          <p:cNvPr id="1027" name="Rectangle 3"/>
          <p:cNvSpPr>
            <a:spLocks noGrp="1" noChangeArrowheads="1"/>
          </p:cNvSpPr>
          <p:nvPr>
            <p:ph type="body" idx="1"/>
          </p:nvPr>
        </p:nvSpPr>
        <p:spPr bwMode="auto">
          <a:xfrm>
            <a:off x="457201" y="1066800"/>
            <a:ext cx="81788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ko-KR"/>
              <a:t>Click to edit Master text styles</a:t>
            </a:r>
          </a:p>
          <a:p>
            <a:pPr lvl="1"/>
            <a:r>
              <a:rPr lang="en-GB" altLang="ko-KR"/>
              <a:t>Second level</a:t>
            </a:r>
          </a:p>
          <a:p>
            <a:pPr lvl="2"/>
            <a:r>
              <a:rPr lang="en-GB" altLang="ko-KR"/>
              <a:t>Third level</a:t>
            </a:r>
          </a:p>
          <a:p>
            <a:pPr lvl="3"/>
            <a:r>
              <a:rPr lang="en-GB" altLang="ko-KR"/>
              <a:t>Fourth level</a:t>
            </a:r>
          </a:p>
          <a:p>
            <a:pPr lvl="4"/>
            <a:r>
              <a:rPr lang="en-GB" altLang="ko-KR"/>
              <a:t>Fifth level</a:t>
            </a:r>
          </a:p>
        </p:txBody>
      </p:sp>
      <p:sp>
        <p:nvSpPr>
          <p:cNvPr id="1028" name="Line 4"/>
          <p:cNvSpPr>
            <a:spLocks noChangeShapeType="1"/>
          </p:cNvSpPr>
          <p:nvPr/>
        </p:nvSpPr>
        <p:spPr bwMode="auto">
          <a:xfrm>
            <a:off x="468313" y="981075"/>
            <a:ext cx="8153400" cy="0"/>
          </a:xfrm>
          <a:prstGeom prst="line">
            <a:avLst/>
          </a:prstGeom>
          <a:noFill/>
          <a:ln w="76200">
            <a:solidFill>
              <a:srgbClr val="008080"/>
            </a:solidFill>
            <a:round/>
            <a:headEnd/>
            <a:tailEnd/>
          </a:ln>
        </p:spPr>
        <p:txBody>
          <a:bodyPr wrap="none" lIns="67500" tIns="35100" rIns="67500" bIns="35100" anchor="ctr"/>
          <a:lstStyle/>
          <a:p>
            <a:endParaRPr lang="ko-KR" altLang="en-US" sz="1350" dirty="0"/>
          </a:p>
        </p:txBody>
      </p:sp>
    </p:spTree>
    <p:extLst>
      <p:ext uri="{BB962C8B-B14F-4D97-AF65-F5344CB8AC3E}">
        <p14:creationId xmlns:p14="http://schemas.microsoft.com/office/powerpoint/2010/main" val="16337915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kumimoji="1" sz="2100">
          <a:solidFill>
            <a:schemeClr val="tx2"/>
          </a:solidFill>
          <a:latin typeface="+mj-lt"/>
          <a:ea typeface="+mj-ea"/>
          <a:cs typeface="+mj-cs"/>
        </a:defRPr>
      </a:lvl1pPr>
      <a:lvl2pPr algn="l" rtl="0" eaLnBrk="0" fontAlgn="base" hangingPunct="0">
        <a:spcBef>
          <a:spcPct val="0"/>
        </a:spcBef>
        <a:spcAft>
          <a:spcPct val="0"/>
        </a:spcAft>
        <a:defRPr kumimoji="1" sz="2100">
          <a:solidFill>
            <a:schemeClr val="tx2"/>
          </a:solidFill>
          <a:latin typeface="Arial Black" pitchFamily="34" charset="0"/>
        </a:defRPr>
      </a:lvl2pPr>
      <a:lvl3pPr algn="l" rtl="0" eaLnBrk="0" fontAlgn="base" hangingPunct="0">
        <a:spcBef>
          <a:spcPct val="0"/>
        </a:spcBef>
        <a:spcAft>
          <a:spcPct val="0"/>
        </a:spcAft>
        <a:defRPr kumimoji="1" sz="2100">
          <a:solidFill>
            <a:schemeClr val="tx2"/>
          </a:solidFill>
          <a:latin typeface="Arial Black" pitchFamily="34" charset="0"/>
        </a:defRPr>
      </a:lvl3pPr>
      <a:lvl4pPr algn="l" rtl="0" eaLnBrk="0" fontAlgn="base" hangingPunct="0">
        <a:spcBef>
          <a:spcPct val="0"/>
        </a:spcBef>
        <a:spcAft>
          <a:spcPct val="0"/>
        </a:spcAft>
        <a:defRPr kumimoji="1" sz="2100">
          <a:solidFill>
            <a:schemeClr val="tx2"/>
          </a:solidFill>
          <a:latin typeface="Arial Black" pitchFamily="34" charset="0"/>
        </a:defRPr>
      </a:lvl4pPr>
      <a:lvl5pPr algn="l" rtl="0" eaLnBrk="0" fontAlgn="base" hangingPunct="0">
        <a:spcBef>
          <a:spcPct val="0"/>
        </a:spcBef>
        <a:spcAft>
          <a:spcPct val="0"/>
        </a:spcAft>
        <a:defRPr kumimoji="1" sz="2100">
          <a:solidFill>
            <a:schemeClr val="tx2"/>
          </a:solidFill>
          <a:latin typeface="Arial Black" pitchFamily="34" charset="0"/>
        </a:defRPr>
      </a:lvl5pPr>
      <a:lvl6pPr marL="342900" algn="l" rtl="0" eaLnBrk="0" fontAlgn="base" hangingPunct="0">
        <a:spcBef>
          <a:spcPct val="0"/>
        </a:spcBef>
        <a:spcAft>
          <a:spcPct val="0"/>
        </a:spcAft>
        <a:defRPr kumimoji="1" sz="2100">
          <a:solidFill>
            <a:schemeClr val="tx2"/>
          </a:solidFill>
          <a:latin typeface="Arial Black" pitchFamily="34" charset="0"/>
        </a:defRPr>
      </a:lvl6pPr>
      <a:lvl7pPr marL="685800" algn="l" rtl="0" eaLnBrk="0" fontAlgn="base" hangingPunct="0">
        <a:spcBef>
          <a:spcPct val="0"/>
        </a:spcBef>
        <a:spcAft>
          <a:spcPct val="0"/>
        </a:spcAft>
        <a:defRPr kumimoji="1" sz="2100">
          <a:solidFill>
            <a:schemeClr val="tx2"/>
          </a:solidFill>
          <a:latin typeface="Arial Black" pitchFamily="34" charset="0"/>
        </a:defRPr>
      </a:lvl7pPr>
      <a:lvl8pPr marL="1028700" algn="l" rtl="0" eaLnBrk="0" fontAlgn="base" hangingPunct="0">
        <a:spcBef>
          <a:spcPct val="0"/>
        </a:spcBef>
        <a:spcAft>
          <a:spcPct val="0"/>
        </a:spcAft>
        <a:defRPr kumimoji="1" sz="2100">
          <a:solidFill>
            <a:schemeClr val="tx2"/>
          </a:solidFill>
          <a:latin typeface="Arial Black" pitchFamily="34" charset="0"/>
        </a:defRPr>
      </a:lvl8pPr>
      <a:lvl9pPr marL="1371600" algn="l" rtl="0" eaLnBrk="0" fontAlgn="base" hangingPunct="0">
        <a:spcBef>
          <a:spcPct val="0"/>
        </a:spcBef>
        <a:spcAft>
          <a:spcPct val="0"/>
        </a:spcAft>
        <a:defRPr kumimoji="1" sz="2100">
          <a:solidFill>
            <a:schemeClr val="tx2"/>
          </a:solidFill>
          <a:latin typeface="Arial Black" pitchFamily="34" charset="0"/>
        </a:defRPr>
      </a:lvl9pPr>
    </p:titleStyle>
    <p:bodyStyle>
      <a:lvl1pPr marL="257175" indent="-257175" algn="l" rtl="0" eaLnBrk="0" fontAlgn="base" hangingPunct="0">
        <a:spcBef>
          <a:spcPct val="20000"/>
        </a:spcBef>
        <a:spcAft>
          <a:spcPct val="0"/>
        </a:spcAft>
        <a:buClr>
          <a:srgbClr val="008080"/>
        </a:buClr>
        <a:buChar char="•"/>
        <a:defRPr kumimoji="1" sz="2100">
          <a:solidFill>
            <a:schemeClr val="tx1"/>
          </a:solidFill>
          <a:latin typeface="+mn-lt"/>
          <a:ea typeface="+mn-ea"/>
          <a:cs typeface="+mn-cs"/>
        </a:defRPr>
      </a:lvl1pPr>
      <a:lvl2pPr marL="557213" indent="-214313" algn="l" rtl="0" eaLnBrk="0" fontAlgn="base" hangingPunct="0">
        <a:spcBef>
          <a:spcPct val="20000"/>
        </a:spcBef>
        <a:spcAft>
          <a:spcPct val="0"/>
        </a:spcAft>
        <a:buClr>
          <a:srgbClr val="008080"/>
        </a:buClr>
        <a:buChar char="—"/>
        <a:defRPr kumimoji="1" sz="1800">
          <a:solidFill>
            <a:schemeClr val="tx1"/>
          </a:solidFill>
          <a:latin typeface="+mn-lt"/>
        </a:defRPr>
      </a:lvl2pPr>
      <a:lvl3pPr marL="857250" indent="-171450" algn="l" rtl="0" eaLnBrk="0" fontAlgn="base" hangingPunct="0">
        <a:spcBef>
          <a:spcPct val="20000"/>
        </a:spcBef>
        <a:spcAft>
          <a:spcPct val="0"/>
        </a:spcAft>
        <a:buClr>
          <a:srgbClr val="008080"/>
        </a:buClr>
        <a:buChar char="–"/>
        <a:defRPr kumimoji="1" sz="1500">
          <a:solidFill>
            <a:schemeClr val="tx1"/>
          </a:solidFill>
          <a:latin typeface="+mn-lt"/>
        </a:defRPr>
      </a:lvl3pPr>
      <a:lvl4pPr marL="1200150" indent="-171450" algn="l" rtl="0" eaLnBrk="0" fontAlgn="base" hangingPunct="0">
        <a:spcBef>
          <a:spcPct val="20000"/>
        </a:spcBef>
        <a:spcAft>
          <a:spcPct val="0"/>
        </a:spcAft>
        <a:buClr>
          <a:srgbClr val="008080"/>
        </a:buClr>
        <a:buChar char="+"/>
        <a:defRPr kumimoji="1">
          <a:solidFill>
            <a:schemeClr val="tx1"/>
          </a:solidFill>
          <a:latin typeface="+mn-lt"/>
        </a:defRPr>
      </a:lvl4pPr>
      <a:lvl5pPr marL="1543050" indent="-171450" algn="l" rtl="0" eaLnBrk="0" fontAlgn="base" hangingPunct="0">
        <a:spcBef>
          <a:spcPct val="20000"/>
        </a:spcBef>
        <a:spcAft>
          <a:spcPct val="0"/>
        </a:spcAft>
        <a:buClr>
          <a:srgbClr val="008080"/>
        </a:buClr>
        <a:buChar char="o"/>
        <a:defRPr kumimoji="1">
          <a:solidFill>
            <a:schemeClr val="tx1"/>
          </a:solidFill>
          <a:latin typeface="+mn-lt"/>
        </a:defRPr>
      </a:lvl5pPr>
      <a:lvl6pPr marL="1885950" indent="-171450" algn="l" rtl="0" eaLnBrk="0" fontAlgn="base" hangingPunct="0">
        <a:spcBef>
          <a:spcPct val="20000"/>
        </a:spcBef>
        <a:spcAft>
          <a:spcPct val="0"/>
        </a:spcAft>
        <a:buClr>
          <a:srgbClr val="008080"/>
        </a:buClr>
        <a:buChar char="o"/>
        <a:defRPr kumimoji="1">
          <a:solidFill>
            <a:schemeClr val="tx1"/>
          </a:solidFill>
          <a:latin typeface="+mn-lt"/>
        </a:defRPr>
      </a:lvl6pPr>
      <a:lvl7pPr marL="2228850" indent="-171450" algn="l" rtl="0" eaLnBrk="0" fontAlgn="base" hangingPunct="0">
        <a:spcBef>
          <a:spcPct val="20000"/>
        </a:spcBef>
        <a:spcAft>
          <a:spcPct val="0"/>
        </a:spcAft>
        <a:buClr>
          <a:srgbClr val="008080"/>
        </a:buClr>
        <a:buChar char="o"/>
        <a:defRPr kumimoji="1">
          <a:solidFill>
            <a:schemeClr val="tx1"/>
          </a:solidFill>
          <a:latin typeface="+mn-lt"/>
        </a:defRPr>
      </a:lvl7pPr>
      <a:lvl8pPr marL="2571750" indent="-171450" algn="l" rtl="0" eaLnBrk="0" fontAlgn="base" hangingPunct="0">
        <a:spcBef>
          <a:spcPct val="20000"/>
        </a:spcBef>
        <a:spcAft>
          <a:spcPct val="0"/>
        </a:spcAft>
        <a:buClr>
          <a:srgbClr val="008080"/>
        </a:buClr>
        <a:buChar char="o"/>
        <a:defRPr kumimoji="1">
          <a:solidFill>
            <a:schemeClr val="tx1"/>
          </a:solidFill>
          <a:latin typeface="+mn-lt"/>
        </a:defRPr>
      </a:lvl8pPr>
      <a:lvl9pPr marL="2914650" indent="-171450" algn="l" rtl="0" eaLnBrk="0" fontAlgn="base" hangingPunct="0">
        <a:spcBef>
          <a:spcPct val="20000"/>
        </a:spcBef>
        <a:spcAft>
          <a:spcPct val="0"/>
        </a:spcAft>
        <a:buClr>
          <a:srgbClr val="008080"/>
        </a:buClr>
        <a:buChar char="o"/>
        <a:defRPr kumimoji="1">
          <a:solidFill>
            <a:schemeClr val="tx1"/>
          </a:solidFill>
          <a:latin typeface="+mn-lt"/>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mailto:kscho@dankook.ac.kr" TargetMode="External"/><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83568" y="956942"/>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
        <p:nvSpPr>
          <p:cNvPr id="2" name="Footer Placeholder 1"/>
          <p:cNvSpPr>
            <a:spLocks noGrp="1"/>
          </p:cNvSpPr>
          <p:nvPr>
            <p:ph type="ftr" sz="quarter" idx="11"/>
          </p:nvPr>
        </p:nvSpPr>
        <p:spPr/>
        <p:txBody>
          <a:bodyPr/>
          <a:lstStyle/>
          <a:p>
            <a:r>
              <a:rPr lang="en-GB"/>
              <a:t>© 2016 Pearson Education, Inc., Hoboken, NJ. All rights reserved.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1520" y="548680"/>
            <a:ext cx="603175" cy="6120680"/>
          </a:xfrm>
        </p:spPr>
        <p:txBody>
          <a:bodyPr/>
          <a:lstStyle/>
          <a:p>
            <a:pPr algn="ctr"/>
            <a:r>
              <a:rPr lang="en-GB" sz="4000" dirty="0" err="1">
                <a:effectLst>
                  <a:outerShdw blurRad="38100" dist="38100" dir="2700000" algn="tl">
                    <a:srgbClr val="000000">
                      <a:alpha val="43137"/>
                    </a:srgbClr>
                  </a:outerShdw>
                </a:effectLst>
              </a:rPr>
              <a:t>Supersca</a:t>
            </a:r>
            <a:br>
              <a:rPr lang="en-GB" sz="4000" dirty="0">
                <a:effectLst>
                  <a:outerShdw blurRad="38100" dist="38100" dir="2700000" algn="tl">
                    <a:srgbClr val="000000">
                      <a:alpha val="43137"/>
                    </a:srgbClr>
                  </a:outerShdw>
                </a:effectLst>
              </a:rPr>
            </a:br>
            <a:r>
              <a:rPr lang="en-GB" sz="4000" dirty="0">
                <a:effectLst>
                  <a:outerShdw blurRad="38100" dist="38100" dir="2700000" algn="tl">
                    <a:srgbClr val="000000">
                      <a:alpha val="43137"/>
                    </a:srgbClr>
                  </a:outerShdw>
                </a:effectLst>
              </a:rPr>
              <a:t>l</a:t>
            </a:r>
            <a:br>
              <a:rPr lang="en-GB" sz="4000" dirty="0">
                <a:effectLst>
                  <a:outerShdw blurRad="38100" dist="38100" dir="2700000" algn="tl">
                    <a:srgbClr val="000000">
                      <a:alpha val="43137"/>
                    </a:srgbClr>
                  </a:outerShdw>
                </a:effectLst>
              </a:rPr>
            </a:br>
            <a:r>
              <a:rPr lang="en-GB" sz="4000" dirty="0" err="1">
                <a:effectLst>
                  <a:outerShdw blurRad="38100" dist="38100" dir="2700000" algn="tl">
                    <a:srgbClr val="000000">
                      <a:alpha val="43137"/>
                    </a:srgbClr>
                  </a:outerShdw>
                </a:effectLst>
              </a:rPr>
              <a:t>ar</a:t>
            </a:r>
            <a:endParaRPr lang="en-GB" sz="4000" dirty="0">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15569046"/>
              </p:ext>
            </p:extLst>
          </p:nvPr>
        </p:nvGraphicFramePr>
        <p:xfrm>
          <a:off x="827584" y="188640"/>
          <a:ext cx="9433048" cy="640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half" idx="2"/>
          </p:nvPr>
        </p:nvSpPr>
        <p:spPr>
          <a:xfrm>
            <a:off x="1115616" y="1196752"/>
            <a:ext cx="504056" cy="4464496"/>
          </a:xfrm>
        </p:spPr>
        <p:txBody>
          <a:bodyPr/>
          <a:lstStyle/>
          <a:p>
            <a:pPr algn="ctr"/>
            <a:r>
              <a:rPr lang="en-US" dirty="0"/>
              <a:t>	</a:t>
            </a:r>
            <a:r>
              <a:rPr lang="en-US" sz="3200" dirty="0"/>
              <a:t>Overview</a:t>
            </a:r>
          </a:p>
        </p:txBody>
      </p:sp>
      <p:sp>
        <p:nvSpPr>
          <p:cNvPr id="2" name="Footer Placeholder 1"/>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p>
        </p:txBody>
      </p:sp>
    </p:spTree>
    <p:extLst>
      <p:ext uri="{BB962C8B-B14F-4D97-AF65-F5344CB8AC3E}">
        <p14:creationId xmlns:p14="http://schemas.microsoft.com/office/powerpoint/2010/main" val="380044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469" b="17901"/>
          <a:stretch/>
        </p:blipFill>
        <p:spPr>
          <a:xfrm>
            <a:off x="1259632" y="16603"/>
            <a:ext cx="6480720" cy="6678390"/>
          </a:xfrm>
          <a:prstGeom prst="rect">
            <a:avLst/>
          </a:prstGeom>
        </p:spPr>
      </p:pic>
    </p:spTree>
    <p:extLst>
      <p:ext uri="{BB962C8B-B14F-4D97-AF65-F5344CB8AC3E}">
        <p14:creationId xmlns:p14="http://schemas.microsoft.com/office/powerpoint/2010/main" val="237782954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solidFill>
                  <a:prstClr val="black">
                    <a:lumMod val="65000"/>
                    <a:lumOff val="35000"/>
                  </a:prstClr>
                </a:solidFill>
              </a:rPr>
              <a:t>© 2016 Pearson Education, Inc., Hoboken, NJ. All rights reserved.             </a:t>
            </a:r>
          </a:p>
        </p:txBody>
      </p:sp>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184984552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323528" y="1628800"/>
            <a:ext cx="9093324" cy="5058161"/>
          </a:xfrm>
          <a:prstGeom prst="rect">
            <a:avLst/>
          </a:prstGeom>
        </p:spPr>
      </p:pic>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sp>
        <p:nvSpPr>
          <p:cNvPr id="5" name="TextBox 4"/>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cSld>
  <p:clrMapOvr>
    <a:masterClrMapping/>
  </p:clrMapOvr>
  <p:transition spd="med">
    <p:whee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pic>
        <p:nvPicPr>
          <p:cNvPr id="5" name="Picture 4"/>
          <p:cNvPicPr>
            <a:picLocks noChangeAspect="1"/>
          </p:cNvPicPr>
          <p:nvPr/>
        </p:nvPicPr>
        <p:blipFill>
          <a:blip r:embed="rId3"/>
          <a:stretch>
            <a:fillRect/>
          </a:stretch>
        </p:blipFill>
        <p:spPr>
          <a:xfrm>
            <a:off x="-509150" y="1628800"/>
            <a:ext cx="9653150" cy="5088015"/>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extLst>
      <p:ext uri="{BB962C8B-B14F-4D97-AF65-F5344CB8AC3E}">
        <p14:creationId xmlns:p14="http://schemas.microsoft.com/office/powerpoint/2010/main" val="3697614897"/>
      </p:ext>
    </p:extLst>
  </p:cSld>
  <p:clrMapOvr>
    <a:masterClrMapping/>
  </p:clrMapOvr>
  <p:transition spd="med">
    <p:whee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28600"/>
            <a:ext cx="3276600" cy="2057400"/>
          </a:xfrm>
        </p:spPr>
        <p:txBody>
          <a:bodyPr/>
          <a:lstStyle/>
          <a:p>
            <a:r>
              <a:rPr lang="en-US" sz="3400" dirty="0">
                <a:effectLst>
                  <a:outerShdw blurRad="38100" dist="38100" dir="2700000" algn="tl">
                    <a:srgbClr val="000000">
                      <a:alpha val="43137"/>
                    </a:srgbClr>
                  </a:outerShdw>
                </a:effectLst>
              </a:rPr>
              <a:t>Instruction Execution Characteristics</a:t>
            </a:r>
          </a:p>
        </p:txBody>
      </p:sp>
      <p:graphicFrame>
        <p:nvGraphicFramePr>
          <p:cNvPr id="24" name="Content Placeholder 23"/>
          <p:cNvGraphicFramePr>
            <a:graphicFrameLocks noGrp="1"/>
          </p:cNvGraphicFramePr>
          <p:nvPr>
            <p:ph idx="4294967295"/>
          </p:nvPr>
        </p:nvGraphicFramePr>
        <p:xfrm>
          <a:off x="457200" y="304800"/>
          <a:ext cx="86868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8"/>
          <a:stretch>
            <a:fillRect/>
          </a:stretch>
        </p:blipFill>
        <p:spPr>
          <a:xfrm>
            <a:off x="4191000" y="3276600"/>
            <a:ext cx="1602218" cy="1588754"/>
          </a:xfrm>
          <a:prstGeom prst="rect">
            <a:avLst/>
          </a:prstGeom>
        </p:spPr>
      </p:pic>
      <p:sp>
        <p:nvSpPr>
          <p:cNvPr id="3" name="Footer Placeholder 2"/>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533400"/>
            <a:ext cx="7556313" cy="1116106"/>
          </a:xfrm>
        </p:spPr>
        <p:txBody>
          <a:bodyPr/>
          <a:lstStyle/>
          <a:p>
            <a:r>
              <a:rPr lang="en-GB" dirty="0">
                <a:effectLst>
                  <a:outerShdw blurRad="38100" dist="38100" dir="2700000" algn="tl">
                    <a:srgbClr val="000000">
                      <a:alpha val="43137"/>
                    </a:srgbClr>
                  </a:outerShdw>
                </a:effectLst>
              </a:rPr>
              <a:t>Implications</a:t>
            </a:r>
          </a:p>
        </p:txBody>
      </p:sp>
      <p:sp>
        <p:nvSpPr>
          <p:cNvPr id="15363" name="Rectangle 3"/>
          <p:cNvSpPr>
            <a:spLocks noGrp="1" noChangeArrowheads="1"/>
          </p:cNvSpPr>
          <p:nvPr>
            <p:ph idx="1"/>
          </p:nvPr>
        </p:nvSpPr>
        <p:spPr/>
        <p:txBody>
          <a:bodyPr/>
          <a:lstStyle/>
          <a:p>
            <a:r>
              <a:rPr lang="en-GB" dirty="0"/>
              <a:t>HLLs can best be supported by optimizing performance of the most time-consuming features of typical HLL programs</a:t>
            </a:r>
          </a:p>
          <a:p>
            <a:r>
              <a:rPr lang="en-GB" dirty="0"/>
              <a:t>Three elements characterize RISC architectures:</a:t>
            </a:r>
          </a:p>
          <a:p>
            <a:pPr lvl="1">
              <a:spcAft>
                <a:spcPts val="1200"/>
              </a:spcAft>
            </a:pPr>
            <a:r>
              <a:rPr lang="en-GB" dirty="0"/>
              <a:t>Use a large number of registers or use a compiler to optimize register usage</a:t>
            </a:r>
          </a:p>
          <a:p>
            <a:pPr lvl="1">
              <a:spcAft>
                <a:spcPts val="1200"/>
              </a:spcAft>
            </a:pPr>
            <a:r>
              <a:rPr lang="en-GB" dirty="0"/>
              <a:t>Careful attention needs to be paid to the design of instruction pipelines</a:t>
            </a:r>
          </a:p>
          <a:p>
            <a:pPr lvl="1">
              <a:spcAft>
                <a:spcPts val="1200"/>
              </a:spcAft>
            </a:pPr>
            <a:r>
              <a:rPr lang="en-GB" dirty="0"/>
              <a:t>Instructions should have predictable costs and be consistent with a high-performance implementation</a:t>
            </a:r>
          </a:p>
          <a:p>
            <a:endParaRPr lang="en-GB"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8474" y="533400"/>
            <a:ext cx="7556313" cy="1066800"/>
          </a:xfrm>
        </p:spPr>
        <p:txBody>
          <a:bodyPr/>
          <a:lstStyle/>
          <a:p>
            <a:r>
              <a:rPr lang="en-GB" dirty="0">
                <a:effectLst>
                  <a:outerShdw blurRad="38100" dist="38100" dir="2700000" algn="tl">
                    <a:srgbClr val="000000">
                      <a:alpha val="43137"/>
                    </a:srgbClr>
                  </a:outerShdw>
                </a:effectLst>
              </a:rPr>
              <a:t>The Use of a Large Register File</a:t>
            </a:r>
          </a:p>
        </p:txBody>
      </p:sp>
      <p:sp>
        <p:nvSpPr>
          <p:cNvPr id="16387" name="Rectangle 3"/>
          <p:cNvSpPr>
            <a:spLocks noGrp="1" noChangeArrowheads="1"/>
          </p:cNvSpPr>
          <p:nvPr>
            <p:ph sz="half" idx="2"/>
          </p:nvPr>
        </p:nvSpPr>
        <p:spPr>
          <a:xfrm>
            <a:off x="497541" y="2667000"/>
            <a:ext cx="3657600" cy="3459162"/>
          </a:xfrm>
        </p:spPr>
        <p:txBody>
          <a:bodyPr>
            <a:normAutofit/>
          </a:bodyPr>
          <a:lstStyle/>
          <a:p>
            <a:pPr marL="228600" lvl="1">
              <a:spcBef>
                <a:spcPts val="2000"/>
              </a:spcBef>
              <a:buClr>
                <a:schemeClr val="accent1"/>
              </a:buClr>
            </a:pPr>
            <a:r>
              <a:rPr lang="en-GB" dirty="0"/>
              <a:t>Requires compiler to allocate registers</a:t>
            </a:r>
          </a:p>
          <a:p>
            <a:pPr marL="228600" lvl="1">
              <a:spcBef>
                <a:spcPts val="2000"/>
              </a:spcBef>
              <a:buClr>
                <a:schemeClr val="accent1"/>
              </a:buClr>
            </a:pPr>
            <a:r>
              <a:rPr lang="en-GB" dirty="0"/>
              <a:t>Allocates based on most used variables in a given time</a:t>
            </a:r>
          </a:p>
          <a:p>
            <a:pPr marL="228600" lvl="1">
              <a:spcBef>
                <a:spcPts val="2000"/>
              </a:spcBef>
              <a:buClr>
                <a:schemeClr val="accent1"/>
              </a:buClr>
            </a:pPr>
            <a:r>
              <a:rPr lang="en-GB" dirty="0"/>
              <a:t>Requires sophisticated program analysis</a:t>
            </a:r>
          </a:p>
        </p:txBody>
      </p:sp>
      <p:sp>
        <p:nvSpPr>
          <p:cNvPr id="6" name="Content Placeholder 5"/>
          <p:cNvSpPr>
            <a:spLocks noGrp="1"/>
          </p:cNvSpPr>
          <p:nvPr>
            <p:ph sz="quarter" idx="4"/>
          </p:nvPr>
        </p:nvSpPr>
        <p:spPr>
          <a:xfrm>
            <a:off x="4399878" y="2667000"/>
            <a:ext cx="3657600" cy="3459162"/>
          </a:xfrm>
        </p:spPr>
        <p:txBody>
          <a:bodyPr>
            <a:normAutofit/>
          </a:bodyPr>
          <a:lstStyle/>
          <a:p>
            <a:pPr marL="228600" lvl="1">
              <a:spcBef>
                <a:spcPts val="2000"/>
              </a:spcBef>
              <a:buClr>
                <a:schemeClr val="accent1"/>
              </a:buClr>
            </a:pPr>
            <a:r>
              <a:rPr lang="en-GB" dirty="0"/>
              <a:t>More registers</a:t>
            </a:r>
          </a:p>
          <a:p>
            <a:pPr marL="228600" lvl="1">
              <a:spcBef>
                <a:spcPts val="2000"/>
              </a:spcBef>
              <a:buClr>
                <a:schemeClr val="accent1"/>
              </a:buClr>
            </a:pPr>
            <a:r>
              <a:rPr lang="en-GB" dirty="0"/>
              <a:t>Thus more variables will be in registers</a:t>
            </a:r>
          </a:p>
        </p:txBody>
      </p:sp>
      <p:sp>
        <p:nvSpPr>
          <p:cNvPr id="4" name="Text Placeholder 3"/>
          <p:cNvSpPr>
            <a:spLocks noGrp="1"/>
          </p:cNvSpPr>
          <p:nvPr>
            <p:ph type="body" idx="1"/>
          </p:nvPr>
        </p:nvSpPr>
        <p:spPr>
          <a:xfrm>
            <a:off x="497541" y="1828801"/>
            <a:ext cx="3657600" cy="564776"/>
          </a:xfrm>
        </p:spPr>
        <p:txBody>
          <a:bodyPr/>
          <a:lstStyle/>
          <a:p>
            <a:r>
              <a:rPr lang="en-US" dirty="0"/>
              <a:t>Software Solution</a:t>
            </a:r>
          </a:p>
        </p:txBody>
      </p:sp>
      <p:sp>
        <p:nvSpPr>
          <p:cNvPr id="5" name="Text Placeholder 4"/>
          <p:cNvSpPr>
            <a:spLocks noGrp="1"/>
          </p:cNvSpPr>
          <p:nvPr>
            <p:ph type="body" sz="quarter" idx="3"/>
          </p:nvPr>
        </p:nvSpPr>
        <p:spPr>
          <a:xfrm>
            <a:off x="4399878" y="1828801"/>
            <a:ext cx="3657600" cy="564776"/>
          </a:xfrm>
        </p:spPr>
        <p:txBody>
          <a:bodyPr/>
          <a:lstStyle/>
          <a:p>
            <a:r>
              <a:rPr lang="en-US" dirty="0"/>
              <a:t>Hardware Solution</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228184" y="4365104"/>
            <a:ext cx="1728192" cy="19349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l="5023" t="16523" r="8274" b="25374"/>
          <a:stretch/>
        </p:blipFill>
        <p:spPr>
          <a:xfrm>
            <a:off x="-145469" y="980728"/>
            <a:ext cx="9316854" cy="4824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8897" b="10123"/>
          <a:stretch/>
        </p:blipFill>
        <p:spPr>
          <a:xfrm>
            <a:off x="1475656" y="-164634"/>
            <a:ext cx="6480720" cy="6791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79876" name="Rectangle 4"/>
          <p:cNvSpPr>
            <a:spLocks noGrp="1" noChangeArrowheads="1"/>
          </p:cNvSpPr>
          <p:nvPr>
            <p:ph type="title" idx="4294967295"/>
          </p:nvPr>
        </p:nvSpPr>
        <p:spPr>
          <a:xfrm>
            <a:off x="461656" y="313225"/>
            <a:ext cx="7556500" cy="1116013"/>
          </a:xfrm>
          <a:noFill/>
          <a:ln/>
        </p:spPr>
        <p:txBody>
          <a:bodyPr lIns="90488" tIns="44450" rIns="90488" bIns="44450"/>
          <a:lstStyle/>
          <a:p>
            <a:r>
              <a:rPr lang="en-US" dirty="0">
                <a:effectLst>
                  <a:outerShdw blurRad="38100" dist="38100" dir="2700000" algn="tl">
                    <a:srgbClr val="000000">
                      <a:alpha val="43137"/>
                    </a:srgbClr>
                  </a:outerShdw>
                </a:effectLst>
              </a:rPr>
              <a:t>Pipelining Strategy</a:t>
            </a:r>
          </a:p>
        </p:txBody>
      </p:sp>
      <p:graphicFrame>
        <p:nvGraphicFramePr>
          <p:cNvPr id="6" name="Content Placeholder 5"/>
          <p:cNvGraphicFramePr>
            <a:graphicFrameLocks noGrp="1"/>
          </p:cNvGraphicFramePr>
          <p:nvPr>
            <p:ph idx="4294967295"/>
          </p:nvPr>
        </p:nvGraphicFramePr>
        <p:xfrm>
          <a:off x="201706" y="1124744"/>
          <a:ext cx="8352928"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548680"/>
            <a:ext cx="9144000" cy="1477328"/>
          </a:xfrm>
          <a:prstGeom prst="rect">
            <a:avLst/>
          </a:prstGeom>
        </p:spPr>
        <p:txBody>
          <a:bodyPr wrap="square">
            <a:spAutoFit/>
          </a:bodyPr>
          <a:lstStyle/>
          <a:p>
            <a:pPr algn="ctr"/>
            <a:r>
              <a:rPr lang="en-US" sz="3000" dirty="0">
                <a:latin typeface="+mn-lt"/>
              </a:rPr>
              <a:t>Table 15.5  </a:t>
            </a:r>
          </a:p>
          <a:p>
            <a:pPr algn="ctr"/>
            <a:r>
              <a:rPr lang="en-US" sz="3000" dirty="0">
                <a:latin typeface="+mn-lt"/>
              </a:rPr>
              <a:t>Characteristics of Large-Register-File </a:t>
            </a:r>
          </a:p>
          <a:p>
            <a:pPr algn="ctr"/>
            <a:r>
              <a:rPr lang="en-US" sz="3000" dirty="0">
                <a:latin typeface="+mn-lt"/>
              </a:rPr>
              <a:t>and Cache Organizations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rotWithShape="1">
          <a:blip r:embed="rId3"/>
          <a:srcRect l="6047" r="5919"/>
          <a:stretch/>
        </p:blipFill>
        <p:spPr>
          <a:xfrm>
            <a:off x="0" y="2348880"/>
            <a:ext cx="9251330" cy="3918909"/>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546 in the textbook.)</a:t>
            </a:r>
          </a:p>
        </p:txBody>
      </p:sp>
    </p:spTree>
  </p:cSld>
  <p:clrMapOvr>
    <a:masterClrMapping/>
  </p:clrMapOvr>
  <p:transition spd="med">
    <p:whee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Why CISC ?</a:t>
            </a:r>
          </a:p>
        </p:txBody>
      </p:sp>
      <p:sp>
        <p:nvSpPr>
          <p:cNvPr id="36867" name="Rectangle 3"/>
          <p:cNvSpPr>
            <a:spLocks noGrp="1" noChangeArrowheads="1"/>
          </p:cNvSpPr>
          <p:nvPr>
            <p:ph idx="1"/>
          </p:nvPr>
        </p:nvSpPr>
        <p:spPr>
          <a:xfrm>
            <a:off x="498474" y="1981200"/>
            <a:ext cx="7556313" cy="4495800"/>
          </a:xfrm>
        </p:spPr>
        <p:txBody>
          <a:bodyPr>
            <a:normAutofit lnSpcReduction="10000"/>
          </a:bodyPr>
          <a:lstStyle/>
          <a:p>
            <a:pPr marL="228600" lvl="1">
              <a:spcBef>
                <a:spcPts val="2000"/>
              </a:spcBef>
              <a:buClr>
                <a:schemeClr val="accent1"/>
              </a:buClr>
            </a:pPr>
            <a:r>
              <a:rPr lang="en-GB" sz="2000" dirty="0"/>
              <a:t>There is a trend to richer instruction sets which include a larger and more complex number of instructions</a:t>
            </a:r>
          </a:p>
          <a:p>
            <a:pPr marL="228600" lvl="1">
              <a:spcBef>
                <a:spcPts val="2000"/>
              </a:spcBef>
              <a:buClr>
                <a:schemeClr val="accent1"/>
              </a:buClr>
            </a:pPr>
            <a:r>
              <a:rPr lang="en-GB" sz="2000" dirty="0"/>
              <a:t>Two principal reasons for this trend:</a:t>
            </a:r>
          </a:p>
          <a:p>
            <a:pPr lvl="1"/>
            <a:r>
              <a:rPr lang="en-GB" dirty="0"/>
              <a:t>A desire to simplify compilers</a:t>
            </a:r>
          </a:p>
          <a:p>
            <a:pPr lvl="1"/>
            <a:r>
              <a:rPr lang="en-GB" dirty="0"/>
              <a:t>A desire to improve performance</a:t>
            </a:r>
          </a:p>
          <a:p>
            <a:pPr marL="228600" lvl="1">
              <a:spcBef>
                <a:spcPts val="2000"/>
              </a:spcBef>
              <a:buClr>
                <a:schemeClr val="accent1"/>
              </a:buClr>
            </a:pPr>
            <a:r>
              <a:rPr lang="en-GB" sz="2000" dirty="0"/>
              <a:t>There are two advantages to smaller programs:</a:t>
            </a:r>
          </a:p>
          <a:p>
            <a:pPr lvl="1"/>
            <a:r>
              <a:rPr lang="en-GB" dirty="0"/>
              <a:t>The program takes up less memory</a:t>
            </a:r>
          </a:p>
          <a:p>
            <a:pPr lvl="1"/>
            <a:r>
              <a:rPr lang="en-GB" dirty="0"/>
              <a:t>Should improve performance</a:t>
            </a:r>
          </a:p>
          <a:p>
            <a:pPr lvl="2"/>
            <a:r>
              <a:rPr lang="en-GB" dirty="0"/>
              <a:t>Fewer instructions means fewer instruction bytes to be fetched</a:t>
            </a:r>
          </a:p>
          <a:p>
            <a:pPr lvl="2"/>
            <a:r>
              <a:rPr lang="en-GB" dirty="0"/>
              <a:t>In a paging environment smaller programs occupy fewer pages, reducing page faults</a:t>
            </a:r>
          </a:p>
          <a:p>
            <a:pPr lvl="2"/>
            <a:r>
              <a:rPr lang="en-GB" dirty="0"/>
              <a:t>More instructions fit in cache(s)</a:t>
            </a:r>
          </a:p>
          <a:p>
            <a:pPr lvl="1"/>
            <a:endParaRPr lang="en-GB" dirty="0"/>
          </a:p>
          <a:p>
            <a:endParaRPr lang="en-GB" dirty="0"/>
          </a:p>
        </p:txBody>
      </p:sp>
      <p:sp>
        <p:nvSpPr>
          <p:cNvPr id="5" name="Text Placeholder 4"/>
          <p:cNvSpPr>
            <a:spLocks noGrp="1"/>
          </p:cNvSpPr>
          <p:nvPr>
            <p:ph type="body" sz="half" idx="2"/>
          </p:nvPr>
        </p:nvSpPr>
        <p:spPr/>
        <p:txBody>
          <a:bodyPr/>
          <a:lstStyle/>
          <a:p>
            <a:r>
              <a:rPr lang="en-US" dirty="0"/>
              <a:t>(Complex Instruction Set Computer)</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052736"/>
            <a:ext cx="8686800" cy="1200329"/>
          </a:xfrm>
          <a:prstGeom prst="rect">
            <a:avLst/>
          </a:prstGeom>
        </p:spPr>
        <p:txBody>
          <a:bodyPr wrap="square">
            <a:spAutoFit/>
          </a:bodyPr>
          <a:lstStyle/>
          <a:p>
            <a:pPr algn="ctr"/>
            <a:r>
              <a:rPr lang="en-US" sz="3600" dirty="0">
                <a:latin typeface="+mn-lt"/>
              </a:rPr>
              <a:t>Table 15.6  </a:t>
            </a:r>
          </a:p>
          <a:p>
            <a:pPr algn="ctr"/>
            <a:r>
              <a:rPr lang="en-US" sz="3600" dirty="0">
                <a:latin typeface="+mn-lt"/>
              </a:rPr>
              <a:t>Code Size Relative to RISC I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9385" y="2996952"/>
            <a:ext cx="9155985" cy="2880320"/>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550 in the textbook.)</a:t>
            </a:r>
          </a:p>
        </p:txBody>
      </p:sp>
    </p:spTree>
  </p:cSld>
  <p:clrMapOvr>
    <a:masterClrMapping/>
  </p:clrMapOvr>
  <p:transition spd="med">
    <p:whee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79512" y="116632"/>
            <a:ext cx="7556500" cy="1116012"/>
          </a:xfrm>
        </p:spPr>
        <p:txBody>
          <a:bodyPr/>
          <a:lstStyle/>
          <a:p>
            <a:r>
              <a:rPr lang="en-GB" dirty="0">
                <a:effectLst>
                  <a:outerShdw blurRad="38100" dist="38100" dir="2700000" algn="tl">
                    <a:srgbClr val="000000">
                      <a:alpha val="43137"/>
                    </a:srgbClr>
                  </a:outerShdw>
                </a:effectLst>
              </a:rPr>
              <a:t>Characteristics of Reduced Instruction Set Architectures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740545196"/>
              </p:ext>
            </p:extLst>
          </p:nvPr>
        </p:nvGraphicFramePr>
        <p:xfrm>
          <a:off x="179512" y="1484784"/>
          <a:ext cx="88569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9512" y="6021288"/>
            <a:ext cx="8229600" cy="3556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4"/>
          <a:stretch>
            <a:fillRect/>
          </a:stretch>
        </p:blipFill>
        <p:spPr>
          <a:xfrm>
            <a:off x="66674" y="1340768"/>
            <a:ext cx="9077326" cy="4807264"/>
          </a:xfrm>
          <a:prstGeom prst="rect">
            <a:avLst/>
          </a:prstGeom>
        </p:spPr>
      </p:pic>
      <p:sp>
        <p:nvSpPr>
          <p:cNvPr id="4" name="TextBox 3"/>
          <p:cNvSpPr txBox="1"/>
          <p:nvPr/>
        </p:nvSpPr>
        <p:spPr>
          <a:xfrm>
            <a:off x="-20917" y="188640"/>
            <a:ext cx="9143999" cy="954107"/>
          </a:xfrm>
          <a:prstGeom prst="rect">
            <a:avLst/>
          </a:prstGeom>
          <a:noFill/>
        </p:spPr>
        <p:txBody>
          <a:bodyPr wrap="square" rtlCol="0">
            <a:spAutoFit/>
          </a:bodyPr>
          <a:lstStyle/>
          <a:p>
            <a:pPr algn="ctr"/>
            <a:r>
              <a:rPr lang="en-US" sz="2800" dirty="0">
                <a:latin typeface="+mn-lt"/>
              </a:rPr>
              <a:t>Table 15.7  </a:t>
            </a:r>
          </a:p>
          <a:p>
            <a:pPr algn="ctr"/>
            <a:r>
              <a:rPr lang="en-US" sz="2800" dirty="0">
                <a:latin typeface="+mn-lt"/>
              </a:rPr>
              <a:t>Characteristics of Some Processors </a:t>
            </a:r>
          </a:p>
        </p:txBody>
      </p:sp>
      <p:sp>
        <p:nvSpPr>
          <p:cNvPr id="7" name="TextBox 6"/>
          <p:cNvSpPr txBox="1"/>
          <p:nvPr/>
        </p:nvSpPr>
        <p:spPr>
          <a:xfrm>
            <a:off x="6012160" y="6237312"/>
            <a:ext cx="2880319" cy="523220"/>
          </a:xfrm>
          <a:prstGeom prst="rect">
            <a:avLst/>
          </a:prstGeom>
          <a:noFill/>
        </p:spPr>
        <p:txBody>
          <a:bodyPr wrap="square" rtlCol="0">
            <a:spAutoFit/>
          </a:bodyPr>
          <a:lstStyle/>
          <a:p>
            <a:r>
              <a:rPr lang="en-US" sz="1400" dirty="0">
                <a:latin typeface="+mn-lt"/>
              </a:rPr>
              <a:t>(Table can be found on page 554 in the textbook.)</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Optimization of Pipelining</a:t>
            </a:r>
          </a:p>
        </p:txBody>
      </p:sp>
      <p:sp>
        <p:nvSpPr>
          <p:cNvPr id="41987" name="Rectangle 3"/>
          <p:cNvSpPr>
            <a:spLocks noGrp="1" noChangeArrowheads="1"/>
          </p:cNvSpPr>
          <p:nvPr>
            <p:ph idx="1"/>
          </p:nvPr>
        </p:nvSpPr>
        <p:spPr>
          <a:xfrm>
            <a:off x="498474" y="1676400"/>
            <a:ext cx="7556313" cy="4724400"/>
          </a:xfrm>
        </p:spPr>
        <p:txBody>
          <a:bodyPr>
            <a:normAutofit fontScale="92500" lnSpcReduction="20000"/>
          </a:bodyPr>
          <a:lstStyle/>
          <a:p>
            <a:r>
              <a:rPr lang="en-GB" sz="2054" dirty="0"/>
              <a:t>Delayed branch</a:t>
            </a:r>
          </a:p>
          <a:p>
            <a:pPr lvl="1"/>
            <a:r>
              <a:rPr lang="en-GB" sz="1838" dirty="0"/>
              <a:t>Does not take effect until after execution of following instruction</a:t>
            </a:r>
          </a:p>
          <a:p>
            <a:pPr lvl="1"/>
            <a:r>
              <a:rPr lang="en-GB" sz="1838" dirty="0"/>
              <a:t>This following instruction is the delay slot</a:t>
            </a:r>
          </a:p>
          <a:p>
            <a:r>
              <a:rPr lang="en-GB" sz="2054" dirty="0"/>
              <a:t>Delayed Load</a:t>
            </a:r>
          </a:p>
          <a:p>
            <a:pPr lvl="1"/>
            <a:r>
              <a:rPr lang="en-GB" sz="1838" dirty="0"/>
              <a:t>Register to be target is locked by processor</a:t>
            </a:r>
          </a:p>
          <a:p>
            <a:pPr lvl="1"/>
            <a:r>
              <a:rPr lang="en-GB" sz="1838" dirty="0"/>
              <a:t>Continue execution of instruction stream until register required</a:t>
            </a:r>
          </a:p>
          <a:p>
            <a:pPr lvl="1"/>
            <a:r>
              <a:rPr lang="en-GB" sz="1838" dirty="0"/>
              <a:t>Idle until load is complete</a:t>
            </a:r>
          </a:p>
          <a:p>
            <a:pPr lvl="1"/>
            <a:r>
              <a:rPr lang="en-GB" sz="1838" dirty="0"/>
              <a:t>Re-arranging instructions can allow useful work while loading</a:t>
            </a:r>
          </a:p>
          <a:p>
            <a:r>
              <a:rPr lang="en-GB" sz="2054" dirty="0"/>
              <a:t>Loop Unrolling</a:t>
            </a:r>
          </a:p>
          <a:p>
            <a:pPr lvl="1"/>
            <a:r>
              <a:rPr lang="en-GB" sz="1838" dirty="0"/>
              <a:t>Replicate body of loop a number of times</a:t>
            </a:r>
          </a:p>
          <a:p>
            <a:pPr lvl="1"/>
            <a:r>
              <a:rPr lang="en-GB" sz="1838" dirty="0"/>
              <a:t>Iterate loop fewer times</a:t>
            </a:r>
          </a:p>
          <a:p>
            <a:pPr lvl="1"/>
            <a:r>
              <a:rPr lang="en-GB" sz="1838" dirty="0"/>
              <a:t>Reduces loop overhead</a:t>
            </a:r>
          </a:p>
          <a:p>
            <a:pPr lvl="1"/>
            <a:r>
              <a:rPr lang="en-GB" sz="1838" dirty="0"/>
              <a:t>Increases instruction parallelism</a:t>
            </a:r>
          </a:p>
          <a:p>
            <a:pPr lvl="1"/>
            <a:r>
              <a:rPr lang="en-GB" sz="1838" dirty="0"/>
              <a:t>Improved register, data cache, or TLB locality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6" name="Picture 5"/>
          <p:cNvPicPr>
            <a:picLocks noChangeAspect="1"/>
          </p:cNvPicPr>
          <p:nvPr/>
        </p:nvPicPr>
        <p:blipFill rotWithShape="1">
          <a:blip r:embed="rId3"/>
          <a:srcRect l="5575" r="5947"/>
          <a:stretch/>
        </p:blipFill>
        <p:spPr>
          <a:xfrm>
            <a:off x="0" y="2060848"/>
            <a:ext cx="9252520" cy="4095824"/>
          </a:xfrm>
          <a:prstGeom prst="rect">
            <a:avLst/>
          </a:prstGeom>
        </p:spPr>
      </p:pic>
      <p:sp>
        <p:nvSpPr>
          <p:cNvPr id="7" name="TextBox 6"/>
          <p:cNvSpPr txBox="1"/>
          <p:nvPr/>
        </p:nvSpPr>
        <p:spPr>
          <a:xfrm>
            <a:off x="1" y="404664"/>
            <a:ext cx="9130962" cy="1077218"/>
          </a:xfrm>
          <a:prstGeom prst="rect">
            <a:avLst/>
          </a:prstGeom>
          <a:noFill/>
        </p:spPr>
        <p:txBody>
          <a:bodyPr wrap="square" rtlCol="0">
            <a:spAutoFit/>
          </a:bodyPr>
          <a:lstStyle/>
          <a:p>
            <a:pPr algn="ctr"/>
            <a:r>
              <a:rPr lang="en-US" sz="3200" dirty="0">
                <a:latin typeface="+mn-lt"/>
              </a:rPr>
              <a:t>Table 15.8  </a:t>
            </a:r>
          </a:p>
          <a:p>
            <a:pPr algn="ctr"/>
            <a:r>
              <a:rPr lang="en-US" sz="3200" dirty="0">
                <a:latin typeface="+mn-lt"/>
              </a:rPr>
              <a:t>Normal And Delayed Branch </a:t>
            </a:r>
          </a:p>
        </p:txBody>
      </p:sp>
      <p:sp>
        <p:nvSpPr>
          <p:cNvPr id="8" name="TextBox 7"/>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557 in the textbook.)</a:t>
            </a:r>
          </a:p>
        </p:txBody>
      </p:sp>
    </p:spTree>
  </p:cSld>
  <p:clrMapOvr>
    <a:masterClrMapping/>
  </p:clrMapOvr>
  <p:transition spd="med">
    <p:whee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217" b="11965"/>
          <a:stretch/>
        </p:blipFill>
        <p:spPr>
          <a:xfrm>
            <a:off x="1331640" y="-99392"/>
            <a:ext cx="6527660" cy="6827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RISC versus CISC Controversy</a:t>
            </a:r>
          </a:p>
        </p:txBody>
      </p:sp>
      <p:sp>
        <p:nvSpPr>
          <p:cNvPr id="46083" name="Rectangle 3"/>
          <p:cNvSpPr>
            <a:spLocks noGrp="1" noChangeArrowheads="1"/>
          </p:cNvSpPr>
          <p:nvPr>
            <p:ph idx="1"/>
          </p:nvPr>
        </p:nvSpPr>
        <p:spPr>
          <a:xfrm>
            <a:off x="498474" y="1295400"/>
            <a:ext cx="7556313" cy="5334000"/>
          </a:xfrm>
        </p:spPr>
        <p:txBody>
          <a:bodyPr>
            <a:normAutofit/>
          </a:bodyPr>
          <a:lstStyle/>
          <a:p>
            <a:pPr>
              <a:lnSpc>
                <a:spcPct val="90000"/>
              </a:lnSpc>
            </a:pPr>
            <a:r>
              <a:rPr lang="en-GB" dirty="0"/>
              <a:t>Quantitative</a:t>
            </a:r>
          </a:p>
          <a:p>
            <a:pPr lvl="1">
              <a:lnSpc>
                <a:spcPct val="90000"/>
              </a:lnSpc>
            </a:pPr>
            <a:r>
              <a:rPr lang="en-GB" dirty="0"/>
              <a:t>Compare program sizes and execution speeds of programs on RISC and CISC machines that use comparable technology</a:t>
            </a:r>
          </a:p>
          <a:p>
            <a:pPr>
              <a:lnSpc>
                <a:spcPct val="90000"/>
              </a:lnSpc>
            </a:pPr>
            <a:r>
              <a:rPr lang="en-GB" dirty="0"/>
              <a:t>Qualitative</a:t>
            </a:r>
          </a:p>
          <a:p>
            <a:pPr lvl="1">
              <a:lnSpc>
                <a:spcPct val="90000"/>
              </a:lnSpc>
            </a:pPr>
            <a:r>
              <a:rPr lang="en-GB" dirty="0"/>
              <a:t>Examine issues of high level language support and use of VLSI real estate</a:t>
            </a:r>
          </a:p>
          <a:p>
            <a:pPr>
              <a:lnSpc>
                <a:spcPct val="90000"/>
              </a:lnSpc>
            </a:pPr>
            <a:r>
              <a:rPr lang="en-GB" dirty="0"/>
              <a:t>Problems with comparisons:</a:t>
            </a:r>
          </a:p>
          <a:p>
            <a:pPr lvl="1">
              <a:lnSpc>
                <a:spcPct val="90000"/>
              </a:lnSpc>
            </a:pPr>
            <a:r>
              <a:rPr lang="en-GB" dirty="0"/>
              <a:t>No pair of RISC and CISC machines that are comparable in life-cycle cost, level of technology, gate complexity, sophistication of compiler, operating system support, etc.</a:t>
            </a:r>
          </a:p>
          <a:p>
            <a:pPr lvl="1">
              <a:lnSpc>
                <a:spcPct val="90000"/>
              </a:lnSpc>
            </a:pPr>
            <a:r>
              <a:rPr lang="en-GB" dirty="0"/>
              <a:t>No definitive set of test programs exists</a:t>
            </a:r>
          </a:p>
          <a:p>
            <a:pPr lvl="1">
              <a:lnSpc>
                <a:spcPct val="90000"/>
              </a:lnSpc>
            </a:pPr>
            <a:r>
              <a:rPr lang="en-GB" dirty="0"/>
              <a:t>Difficult to separate hardware effects from complier effects</a:t>
            </a:r>
          </a:p>
          <a:p>
            <a:pPr lvl="1">
              <a:lnSpc>
                <a:spcPct val="90000"/>
              </a:lnSpc>
            </a:pPr>
            <a:r>
              <a:rPr lang="en-GB" dirty="0"/>
              <a:t>Most comparisons done on “toy” rather than commercial products</a:t>
            </a:r>
          </a:p>
          <a:p>
            <a:pPr lvl="1">
              <a:lnSpc>
                <a:spcPct val="90000"/>
              </a:lnSpc>
            </a:pPr>
            <a:r>
              <a:rPr lang="en-GB" dirty="0"/>
              <a:t>Most commercial devices advertised as RISC possess a mixture of RISC and CISC characteristics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17</a:t>
            </a:r>
          </a:p>
        </p:txBody>
      </p:sp>
      <p:sp>
        <p:nvSpPr>
          <p:cNvPr id="11" name="Text Placeholder 10"/>
          <p:cNvSpPr>
            <a:spLocks noGrp="1"/>
          </p:cNvSpPr>
          <p:nvPr>
            <p:ph type="body" sz="half" idx="2"/>
          </p:nvPr>
        </p:nvSpPr>
        <p:spPr>
          <a:xfrm>
            <a:off x="539552" y="5013176"/>
            <a:ext cx="6191157" cy="885825"/>
          </a:xfrm>
        </p:spPr>
        <p:txBody>
          <a:bodyPr>
            <a:normAutofit/>
          </a:bodyPr>
          <a:lstStyle/>
          <a:p>
            <a:r>
              <a:rPr lang="en-US" sz="4400" dirty="0"/>
              <a:t>Parallel Processing</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lvl="0">
              <a:defRPr/>
            </a:pPr>
            <a:r>
              <a:rPr lang="en-US">
                <a:effectLst>
                  <a:outerShdw blurRad="38100" dist="38100" dir="2700000" algn="tl">
                    <a:srgbClr val="000000">
                      <a:alpha val="43140"/>
                    </a:srgbClr>
                  </a:outerShdw>
                </a:effectLst>
              </a:rPr>
              <a:t>Multiple Processor Organization</a:t>
            </a:r>
            <a:endParaRPr lang="en-US"/>
          </a:p>
        </p:txBody>
      </p:sp>
      <p:sp>
        <p:nvSpPr>
          <p:cNvPr id="6" name="Content Placeholder 5"/>
          <p:cNvSpPr>
            <a:spLocks noGrp="1"/>
          </p:cNvSpPr>
          <p:nvPr>
            <p:ph sz="half" idx="17"/>
          </p:nvPr>
        </p:nvSpPr>
        <p:spPr/>
        <p:txBody>
          <a:bodyPr>
            <a:normAutofit fontScale="92500" lnSpcReduction="10000"/>
          </a:bodyPr>
          <a:lstStyle/>
          <a:p>
            <a:pPr lvl="0">
              <a:defRPr/>
            </a:pPr>
            <a:r>
              <a:rPr lang="en-US"/>
              <a:t>Single instruction, single data </a:t>
            </a:r>
            <a:r>
              <a:rPr lang="en-US" b="1"/>
              <a:t>(SISD) </a:t>
            </a:r>
            <a:r>
              <a:rPr lang="en-US"/>
              <a:t>stream</a:t>
            </a:r>
          </a:p>
          <a:p>
            <a:pPr lvl="1">
              <a:defRPr/>
            </a:pPr>
            <a:r>
              <a:rPr lang="en-US" sz="1621"/>
              <a:t>Single processor executes a single instruction stream to operate on data stored in a single memory</a:t>
            </a:r>
          </a:p>
          <a:p>
            <a:pPr lvl="1">
              <a:defRPr/>
            </a:pPr>
            <a:r>
              <a:rPr lang="en-US" sz="1621"/>
              <a:t>Uniprocessors fall into this category</a:t>
            </a:r>
          </a:p>
          <a:p>
            <a:pPr lvl="1">
              <a:defRPr/>
            </a:pPr>
            <a:endParaRPr lang="en-US"/>
          </a:p>
        </p:txBody>
      </p:sp>
      <p:sp>
        <p:nvSpPr>
          <p:cNvPr id="7" name="Content Placeholder 6"/>
          <p:cNvSpPr>
            <a:spLocks noGrp="1"/>
          </p:cNvSpPr>
          <p:nvPr>
            <p:ph sz="half" idx="18"/>
          </p:nvPr>
        </p:nvSpPr>
        <p:spPr>
          <a:xfrm>
            <a:off x="502920" y="4164964"/>
            <a:ext cx="3657413" cy="2159635"/>
          </a:xfrm>
        </p:spPr>
        <p:txBody>
          <a:bodyPr>
            <a:normAutofit fontScale="92500" lnSpcReduction="10000"/>
          </a:bodyPr>
          <a:lstStyle/>
          <a:p>
            <a:pPr lvl="0">
              <a:defRPr/>
            </a:pPr>
            <a:r>
              <a:rPr lang="en-US"/>
              <a:t>Single instruction, multiple data </a:t>
            </a:r>
            <a:r>
              <a:rPr lang="en-US" b="1"/>
              <a:t>(SIMD)</a:t>
            </a:r>
            <a:r>
              <a:rPr lang="en-US"/>
              <a:t> stream</a:t>
            </a:r>
          </a:p>
          <a:p>
            <a:pPr lvl="1">
              <a:defRPr/>
            </a:pPr>
            <a:r>
              <a:rPr lang="en-US" sz="1621"/>
              <a:t>A single machine instruction controls the simultaneous execution of a number of processing elements on a lockstep basis</a:t>
            </a:r>
          </a:p>
          <a:p>
            <a:pPr lvl="1">
              <a:defRPr/>
            </a:pPr>
            <a:r>
              <a:rPr lang="en-US" sz="1621"/>
              <a:t>Vector and array processors fall into this category</a:t>
            </a:r>
          </a:p>
        </p:txBody>
      </p:sp>
      <p:sp>
        <p:nvSpPr>
          <p:cNvPr id="4" name="Content Placeholder 3"/>
          <p:cNvSpPr>
            <a:spLocks noGrp="1"/>
          </p:cNvSpPr>
          <p:nvPr>
            <p:ph sz="half" idx="1"/>
          </p:nvPr>
        </p:nvSpPr>
        <p:spPr>
          <a:xfrm>
            <a:off x="4410075" y="1985962"/>
            <a:ext cx="3657600" cy="2052637"/>
          </a:xfrm>
        </p:spPr>
        <p:txBody>
          <a:bodyPr>
            <a:normAutofit fontScale="85000" lnSpcReduction="10000"/>
          </a:bodyPr>
          <a:lstStyle/>
          <a:p>
            <a:pPr lvl="0">
              <a:defRPr/>
            </a:pPr>
            <a:r>
              <a:rPr lang="en-US" sz="2000"/>
              <a:t>Multiple instruction, single data </a:t>
            </a:r>
            <a:r>
              <a:rPr lang="en-US" sz="2000" b="1"/>
              <a:t>(MISD) </a:t>
            </a:r>
            <a:r>
              <a:rPr lang="en-US" sz="2000"/>
              <a:t>stream</a:t>
            </a:r>
          </a:p>
          <a:p>
            <a:pPr lvl="1">
              <a:defRPr/>
            </a:pPr>
            <a:r>
              <a:rPr lang="en-US"/>
              <a:t>A sequence of data is transmitted to a set of processors, each of which executes a different instruction sequence</a:t>
            </a:r>
          </a:p>
          <a:p>
            <a:pPr lvl="1">
              <a:defRPr/>
            </a:pPr>
            <a:r>
              <a:rPr lang="en-US"/>
              <a:t>Not commercially implemented</a:t>
            </a:r>
          </a:p>
        </p:txBody>
      </p:sp>
      <p:sp>
        <p:nvSpPr>
          <p:cNvPr id="5" name="Content Placeholder 4"/>
          <p:cNvSpPr>
            <a:spLocks noGrp="1"/>
          </p:cNvSpPr>
          <p:nvPr>
            <p:ph sz="half" idx="16"/>
          </p:nvPr>
        </p:nvSpPr>
        <p:spPr/>
        <p:txBody>
          <a:bodyPr>
            <a:normAutofit fontScale="92500" lnSpcReduction="10000"/>
          </a:bodyPr>
          <a:lstStyle/>
          <a:p>
            <a:pPr lvl="0">
              <a:defRPr/>
            </a:pPr>
            <a:r>
              <a:rPr lang="en-US" sz="1837"/>
              <a:t>Multiple instruction, multiple data </a:t>
            </a:r>
            <a:r>
              <a:rPr lang="en-US" sz="1837" b="1"/>
              <a:t>(MIMD) </a:t>
            </a:r>
            <a:r>
              <a:rPr lang="en-US" sz="1837"/>
              <a:t>stream</a:t>
            </a:r>
          </a:p>
          <a:p>
            <a:pPr lvl="1">
              <a:defRPr/>
            </a:pPr>
            <a:r>
              <a:rPr lang="en-US" sz="1621"/>
              <a:t>A set of processors simultaneously execute different instruction sequences on different data sets</a:t>
            </a:r>
          </a:p>
          <a:p>
            <a:pPr lvl="1">
              <a:defRPr/>
            </a:pPr>
            <a:r>
              <a:rPr lang="en-US" sz="1621"/>
              <a:t>SMPs, clusters and NUMA systems fit this category</a:t>
            </a:r>
          </a:p>
          <a:p>
            <a:pPr lvl="1">
              <a:defRPr/>
            </a:pPr>
            <a:endParaRPr lang="en-US"/>
          </a:p>
        </p:txBody>
      </p:sp>
      <p:sp>
        <p:nvSpPr>
          <p:cNvPr id="2" name="Footer Placeholder 1"/>
          <p:cNvSpPr>
            <a:spLocks noGrp="1"/>
          </p:cNvSpPr>
          <p:nvPr>
            <p:ph type="ftr" sz="quarter" idx="11"/>
          </p:nvPr>
        </p:nvSpPr>
        <p:spPr/>
        <p:txBody>
          <a:bodyPr/>
          <a:lstStyle/>
          <a:p>
            <a:pPr lvl="0">
              <a:defRPr/>
            </a:pPr>
            <a:r>
              <a:rPr lang="en-US"/>
              <a:t>© 2016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idx="4294967295"/>
          </p:nvPr>
        </p:nvSpPr>
        <p:spPr>
          <a:xfrm>
            <a:off x="228600" y="228600"/>
            <a:ext cx="7556500" cy="1116012"/>
          </a:xfrm>
        </p:spPr>
        <p:txBody>
          <a:bodyPr/>
          <a:lstStyle/>
          <a:p>
            <a:r>
              <a:rPr lang="en-US" dirty="0">
                <a:effectLst>
                  <a:outerShdw blurRad="38100" dist="38100" dir="2700000" algn="tl">
                    <a:srgbClr val="000000">
                      <a:alpha val="43137"/>
                    </a:srgbClr>
                  </a:outerShdw>
                </a:effectLst>
              </a:rPr>
              <a:t>Symmetric Multiprocessor (SMP)</a:t>
            </a:r>
          </a:p>
        </p:txBody>
      </p:sp>
      <p:graphicFrame>
        <p:nvGraphicFramePr>
          <p:cNvPr id="7" name="Content Placeholder 6"/>
          <p:cNvGraphicFramePr>
            <a:graphicFrameLocks noGrp="1"/>
          </p:cNvGraphicFramePr>
          <p:nvPr>
            <p:ph idx="4294967295"/>
          </p:nvPr>
        </p:nvGraphicFramePr>
        <p:xfrm>
          <a:off x="457200" y="1219200"/>
          <a:ext cx="83820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7801" t="3982" r="13575" b="10403"/>
          <a:stretch/>
        </p:blipFill>
        <p:spPr>
          <a:xfrm>
            <a:off x="611560" y="0"/>
            <a:ext cx="8037668" cy="6763175"/>
          </a:xfrm>
          <a:prstGeom prst="rect">
            <a:avLst/>
          </a:prstGeom>
        </p:spPr>
      </p:pic>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6570" t="12743" r="18191" b="6620"/>
          <a:stretch/>
        </p:blipFill>
        <p:spPr>
          <a:xfrm>
            <a:off x="467545" y="-171400"/>
            <a:ext cx="8182200" cy="6776249"/>
          </a:xfrm>
          <a:prstGeom prst="rect">
            <a:avLst/>
          </a:prstGeom>
        </p:spPr>
      </p:pic>
    </p:spTree>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04800" y="0"/>
            <a:ext cx="6191157" cy="990600"/>
          </a:xfrm>
        </p:spPr>
        <p:txBody>
          <a:bodyPr>
            <a:normAutofit/>
          </a:bodyPr>
          <a:lstStyle/>
          <a:p>
            <a:r>
              <a:rPr lang="en-US" sz="3200" dirty="0"/>
              <a:t>Clusters</a:t>
            </a:r>
          </a:p>
        </p:txBody>
      </p:sp>
      <p:sp>
        <p:nvSpPr>
          <p:cNvPr id="108547" name="Rectangle 3"/>
          <p:cNvSpPr>
            <a:spLocks noGrp="1" noChangeArrowheads="1"/>
          </p:cNvSpPr>
          <p:nvPr>
            <p:ph type="body" sz="half" idx="2"/>
          </p:nvPr>
        </p:nvSpPr>
        <p:spPr>
          <a:xfrm>
            <a:off x="457200" y="1066800"/>
            <a:ext cx="6172200" cy="5486399"/>
          </a:xfrm>
        </p:spPr>
        <p:txBody>
          <a:bodyPr>
            <a:normAutofit/>
          </a:bodyPr>
          <a:lstStyle/>
          <a:p>
            <a:pPr marL="228600" indent="-228600">
              <a:lnSpc>
                <a:spcPct val="90000"/>
              </a:lnSpc>
              <a:spcBef>
                <a:spcPts val="2000"/>
              </a:spcBef>
              <a:buFont typeface="Wingdings" pitchFamily="2" charset="2"/>
              <a:buChar char="n"/>
            </a:pPr>
            <a:r>
              <a:rPr lang="en-US" sz="2000" dirty="0"/>
              <a:t>Alternative to SMP as an approach to providing high performance and high availability</a:t>
            </a:r>
          </a:p>
          <a:p>
            <a:pPr marL="228600" indent="-228600">
              <a:lnSpc>
                <a:spcPct val="90000"/>
              </a:lnSpc>
              <a:spcBef>
                <a:spcPts val="2000"/>
              </a:spcBef>
              <a:buFont typeface="Wingdings" pitchFamily="2" charset="2"/>
              <a:buChar char="n"/>
            </a:pPr>
            <a:r>
              <a:rPr lang="en-US" sz="2000" dirty="0"/>
              <a:t>Particularly attractive for server applications</a:t>
            </a:r>
          </a:p>
          <a:p>
            <a:pPr marL="228600" indent="-228600">
              <a:lnSpc>
                <a:spcPct val="90000"/>
              </a:lnSpc>
              <a:spcBef>
                <a:spcPts val="2000"/>
              </a:spcBef>
              <a:buFont typeface="Wingdings" pitchFamily="2" charset="2"/>
              <a:buChar char="n"/>
            </a:pPr>
            <a:r>
              <a:rPr lang="en-US" sz="2000" dirty="0"/>
              <a:t>Defined as:</a:t>
            </a:r>
          </a:p>
          <a:p>
            <a:pPr lvl="1" indent="-228600">
              <a:lnSpc>
                <a:spcPct val="90000"/>
              </a:lnSpc>
              <a:buFont typeface="Wingdings" pitchFamily="2" charset="2"/>
              <a:buChar char="n"/>
            </a:pPr>
            <a:r>
              <a:rPr lang="en-US" sz="1700" dirty="0"/>
              <a:t>A group of interconnected whole computers working together as a unified computing resource that can create the illusion of being one machine</a:t>
            </a:r>
          </a:p>
          <a:p>
            <a:pPr lvl="1" indent="-228600">
              <a:lnSpc>
                <a:spcPct val="90000"/>
              </a:lnSpc>
              <a:buFont typeface="Wingdings" pitchFamily="2" charset="2"/>
              <a:buChar char="n"/>
            </a:pPr>
            <a:r>
              <a:rPr lang="en-US" sz="1700" dirty="0"/>
              <a:t>(The term </a:t>
            </a:r>
            <a:r>
              <a:rPr lang="en-US" sz="1700" i="1" dirty="0"/>
              <a:t>whole computer </a:t>
            </a:r>
            <a:r>
              <a:rPr lang="en-US" sz="1700" dirty="0"/>
              <a:t>means a system that can run on its own, apart from the cluster)</a:t>
            </a:r>
          </a:p>
          <a:p>
            <a:pPr marL="228600" indent="-228600">
              <a:lnSpc>
                <a:spcPct val="90000"/>
              </a:lnSpc>
              <a:spcBef>
                <a:spcPts val="2000"/>
              </a:spcBef>
              <a:buFont typeface="Wingdings" pitchFamily="2" charset="2"/>
              <a:buChar char="n"/>
            </a:pPr>
            <a:r>
              <a:rPr lang="en-US" sz="2000" dirty="0"/>
              <a:t>Each computer in a cluster is called a node</a:t>
            </a:r>
          </a:p>
          <a:p>
            <a:pPr marL="228600" indent="-228600">
              <a:lnSpc>
                <a:spcPct val="90000"/>
              </a:lnSpc>
              <a:spcBef>
                <a:spcPts val="2000"/>
              </a:spcBef>
              <a:buFont typeface="Wingdings" pitchFamily="2" charset="2"/>
              <a:buChar char="n"/>
            </a:pPr>
            <a:r>
              <a:rPr lang="en-US" sz="2000" dirty="0"/>
              <a:t>Benefits:</a:t>
            </a:r>
          </a:p>
          <a:p>
            <a:pPr lvl="1" indent="-228600">
              <a:lnSpc>
                <a:spcPct val="90000"/>
              </a:lnSpc>
              <a:buFont typeface="Wingdings" pitchFamily="2" charset="2"/>
              <a:buChar char="n"/>
            </a:pPr>
            <a:r>
              <a:rPr lang="en-US" sz="1700" dirty="0"/>
              <a:t>Absolute scalability</a:t>
            </a:r>
          </a:p>
          <a:p>
            <a:pPr lvl="1" indent="-228600">
              <a:lnSpc>
                <a:spcPct val="90000"/>
              </a:lnSpc>
              <a:buFont typeface="Wingdings" pitchFamily="2" charset="2"/>
              <a:buChar char="n"/>
            </a:pPr>
            <a:r>
              <a:rPr lang="en-US" sz="1700" dirty="0"/>
              <a:t>Incremental scalability</a:t>
            </a:r>
          </a:p>
          <a:p>
            <a:pPr lvl="1" indent="-228600">
              <a:lnSpc>
                <a:spcPct val="90000"/>
              </a:lnSpc>
              <a:buFont typeface="Wingdings" pitchFamily="2" charset="2"/>
              <a:buChar char="n"/>
            </a:pPr>
            <a:r>
              <a:rPr lang="en-US" sz="1700" dirty="0"/>
              <a:t>High availability</a:t>
            </a:r>
          </a:p>
          <a:p>
            <a:pPr lvl="1" indent="-228600">
              <a:lnSpc>
                <a:spcPct val="90000"/>
              </a:lnSpc>
              <a:buFont typeface="Wingdings" pitchFamily="2" charset="2"/>
              <a:buChar char="n"/>
            </a:pPr>
            <a:r>
              <a:rPr lang="en-US" sz="1700" dirty="0"/>
              <a:t>Superior price/performance</a:t>
            </a:r>
          </a:p>
        </p:txBody>
      </p:sp>
      <p:sp useBgFill="1">
        <p:nvSpPr>
          <p:cNvPr id="5" name="TextBox 4"/>
          <p:cNvSpPr txBox="1"/>
          <p:nvPr/>
        </p:nvSpPr>
        <p:spPr>
          <a:xfrm>
            <a:off x="172720" y="4648200"/>
            <a:ext cx="360680" cy="517545"/>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4580" b="6620"/>
          <a:stretch/>
        </p:blipFill>
        <p:spPr>
          <a:xfrm>
            <a:off x="1691680" y="-99392"/>
            <a:ext cx="5760640" cy="6620022"/>
          </a:xfrm>
          <a:prstGeom prst="rect">
            <a:avLst/>
          </a:prstGeom>
        </p:spPr>
      </p:pic>
    </p:spTree>
  </p:cSld>
  <p:clrMapOvr>
    <a:masterClrMapping/>
  </p:clrMapOvr>
  <p:transition spd="med">
    <p:pull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Nonuniform Memory Access (NUMA)</a:t>
            </a:r>
          </a:p>
        </p:txBody>
      </p:sp>
      <p:sp>
        <p:nvSpPr>
          <p:cNvPr id="173059" name="Rectangle 3"/>
          <p:cNvSpPr>
            <a:spLocks noGrp="1" noChangeArrowheads="1"/>
          </p:cNvSpPr>
          <p:nvPr>
            <p:ph idx="1"/>
          </p:nvPr>
        </p:nvSpPr>
        <p:spPr>
          <a:xfrm>
            <a:off x="498474" y="1981200"/>
            <a:ext cx="7556313" cy="4343400"/>
          </a:xfrm>
        </p:spPr>
        <p:txBody>
          <a:bodyPr>
            <a:normAutofit fontScale="85000" lnSpcReduction="10000"/>
          </a:bodyPr>
          <a:lstStyle/>
          <a:p>
            <a:pPr>
              <a:lnSpc>
                <a:spcPct val="90000"/>
              </a:lnSpc>
            </a:pPr>
            <a:r>
              <a:rPr lang="en-GB" sz="2000" dirty="0"/>
              <a:t>Alternative to SMP and clustering</a:t>
            </a:r>
          </a:p>
          <a:p>
            <a:pPr>
              <a:lnSpc>
                <a:spcPct val="90000"/>
              </a:lnSpc>
            </a:pPr>
            <a:r>
              <a:rPr lang="en-GB" sz="2000" dirty="0"/>
              <a:t>Uniform memory access (UMA)</a:t>
            </a:r>
          </a:p>
          <a:p>
            <a:pPr lvl="1">
              <a:lnSpc>
                <a:spcPct val="90000"/>
              </a:lnSpc>
            </a:pPr>
            <a:r>
              <a:rPr lang="en-GB" sz="1800" dirty="0"/>
              <a:t>All processors have access to all parts of  main memory using loads and stores</a:t>
            </a:r>
          </a:p>
          <a:p>
            <a:pPr lvl="1">
              <a:lnSpc>
                <a:spcPct val="90000"/>
              </a:lnSpc>
            </a:pPr>
            <a:r>
              <a:rPr lang="en-GB" sz="1800" dirty="0"/>
              <a:t>Access time to all regions of memory is the same</a:t>
            </a:r>
          </a:p>
          <a:p>
            <a:pPr lvl="1">
              <a:lnSpc>
                <a:spcPct val="90000"/>
              </a:lnSpc>
            </a:pPr>
            <a:r>
              <a:rPr lang="en-GB" sz="1800" dirty="0"/>
              <a:t>Access time to memory for different processors is the same</a:t>
            </a:r>
          </a:p>
          <a:p>
            <a:pPr>
              <a:lnSpc>
                <a:spcPct val="90000"/>
              </a:lnSpc>
            </a:pPr>
            <a:r>
              <a:rPr lang="en-GB" sz="2000" dirty="0"/>
              <a:t>Nonuniform memory access (NUMA)</a:t>
            </a:r>
          </a:p>
          <a:p>
            <a:pPr lvl="1">
              <a:lnSpc>
                <a:spcPct val="90000"/>
              </a:lnSpc>
            </a:pPr>
            <a:r>
              <a:rPr lang="en-GB" sz="1800" dirty="0"/>
              <a:t>All processors have access to all parts of main memory using loads and stores</a:t>
            </a:r>
          </a:p>
          <a:p>
            <a:pPr lvl="1">
              <a:lnSpc>
                <a:spcPct val="90000"/>
              </a:lnSpc>
            </a:pPr>
            <a:r>
              <a:rPr lang="en-GB" sz="1800" dirty="0"/>
              <a:t>Access time of processor differs depending on which region of main memory is being accessed</a:t>
            </a:r>
          </a:p>
          <a:p>
            <a:pPr lvl="1">
              <a:lnSpc>
                <a:spcPct val="90000"/>
              </a:lnSpc>
            </a:pPr>
            <a:r>
              <a:rPr lang="en-GB" sz="1800" dirty="0"/>
              <a:t>Different processors access different regions of memory at different speeds</a:t>
            </a:r>
          </a:p>
          <a:p>
            <a:pPr>
              <a:lnSpc>
                <a:spcPct val="90000"/>
              </a:lnSpc>
            </a:pPr>
            <a:r>
              <a:rPr lang="en-GB" sz="2000" dirty="0"/>
              <a:t>Cache-coherent NUMA (CC-NUMA)</a:t>
            </a:r>
          </a:p>
          <a:p>
            <a:pPr lvl="1">
              <a:lnSpc>
                <a:spcPct val="90000"/>
              </a:lnSpc>
            </a:pPr>
            <a:r>
              <a:rPr lang="en-GB" dirty="0"/>
              <a:t>A NUMA system in which cache coherence is maintained among the caches of the various processors</a:t>
            </a:r>
            <a:endParaRPr lang="en-GB" sz="1800"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87624" y="332656"/>
            <a:ext cx="6153150" cy="439452"/>
          </a:xfrm>
        </p:spPr>
        <p:txBody>
          <a:bodyPr/>
          <a:lstStyle/>
          <a:p>
            <a:r>
              <a:rPr lang="en-US" altLang="ko-KR" dirty="0">
                <a:ea typeface="굴림" charset="-127"/>
              </a:rPr>
              <a:t>Assignment</a:t>
            </a:r>
            <a:r>
              <a:rPr lang="ko-KR" altLang="en-US" dirty="0">
                <a:ea typeface="굴림" charset="-127"/>
              </a:rPr>
              <a:t> </a:t>
            </a:r>
            <a:r>
              <a:rPr lang="en-US" altLang="ko-KR" dirty="0">
                <a:ea typeface="굴림" charset="-127"/>
              </a:rPr>
              <a:t>4.(</a:t>
            </a:r>
            <a:r>
              <a:rPr lang="ko-KR" altLang="en-US" dirty="0">
                <a:ea typeface="굴림" charset="-127"/>
              </a:rPr>
              <a:t>과제</a:t>
            </a:r>
            <a:r>
              <a:rPr lang="en-US" altLang="ko-KR" dirty="0">
                <a:ea typeface="굴림" charset="-127"/>
              </a:rPr>
              <a:t>4)</a:t>
            </a:r>
          </a:p>
        </p:txBody>
      </p:sp>
      <p:sp>
        <p:nvSpPr>
          <p:cNvPr id="4" name="내용 개체 틀 3"/>
          <p:cNvSpPr>
            <a:spLocks noGrp="1"/>
          </p:cNvSpPr>
          <p:nvPr>
            <p:ph idx="1"/>
          </p:nvPr>
        </p:nvSpPr>
        <p:spPr>
          <a:xfrm>
            <a:off x="467544" y="1052736"/>
            <a:ext cx="8496944" cy="5760640"/>
          </a:xfrm>
        </p:spPr>
        <p:txBody>
          <a:bodyPr/>
          <a:lstStyle/>
          <a:p>
            <a:pPr marL="0" indent="0">
              <a:buNone/>
            </a:pPr>
            <a:r>
              <a:rPr lang="en-US" altLang="ko-KR" sz="1100" dirty="0"/>
              <a:t>1. Instruction size: 3 bytes, byte addressable, Integer: 8bit twos complement representation</a:t>
            </a:r>
          </a:p>
          <a:p>
            <a:pPr marL="0" indent="0" latinLnBrk="1">
              <a:buNone/>
            </a:pPr>
            <a:r>
              <a:rPr lang="en-US" altLang="ko-KR" sz="1100" dirty="0"/>
              <a:t>       R1 = 70, R2= 80, M[70] = 70, M[71] = 71,	M[72] = 72	</a:t>
            </a:r>
          </a:p>
          <a:p>
            <a:pPr marL="0" indent="0" latinLnBrk="1">
              <a:buNone/>
            </a:pPr>
            <a:r>
              <a:rPr lang="en-US" altLang="ko-KR" sz="1100" dirty="0"/>
              <a:t>     300:	MOV	R2, #70		; R2 &lt;= 70	(immediate addressing)		</a:t>
            </a:r>
          </a:p>
          <a:p>
            <a:pPr marL="0" indent="0" latinLnBrk="1">
              <a:buNone/>
            </a:pPr>
            <a:r>
              <a:rPr lang="en-US" altLang="ko-KR" sz="1100" dirty="0"/>
              <a:t>     303:	SUB	R2, @R1		; R2 &lt;= R2 - M[R1] (register indirect addressing)</a:t>
            </a:r>
          </a:p>
          <a:p>
            <a:pPr marL="0" indent="0" latinLnBrk="1">
              <a:buNone/>
            </a:pPr>
            <a:r>
              <a:rPr lang="en-US" altLang="ko-KR" sz="1100" dirty="0"/>
              <a:t>     306:	JZ	$-9		; branch if zero (branch to -9@PC, relative addressing)</a:t>
            </a:r>
          </a:p>
          <a:p>
            <a:pPr marL="0" indent="0" latinLnBrk="1">
              <a:buNone/>
            </a:pPr>
            <a:r>
              <a:rPr lang="en-US" altLang="ko-KR" sz="1100" dirty="0"/>
              <a:t>   1) After executing MOV and SUB instructions, what value is stored in register R2? Show the calculation of SUB.</a:t>
            </a:r>
          </a:p>
          <a:p>
            <a:pPr marL="0" indent="0" latinLnBrk="1">
              <a:buNone/>
            </a:pPr>
            <a:r>
              <a:rPr lang="en-US" altLang="ko-KR" sz="1100" dirty="0"/>
              <a:t>   2) Show the values of flags (C, Z, S, OV) after SUB instruction.</a:t>
            </a:r>
          </a:p>
          <a:p>
            <a:pPr marL="0" indent="0" latinLnBrk="1">
              <a:buNone/>
            </a:pPr>
            <a:r>
              <a:rPr lang="en-US" altLang="ko-KR" sz="1100" dirty="0"/>
              <a:t>   3) What is the address of the instruction executed after JZ instruction?</a:t>
            </a:r>
          </a:p>
          <a:p>
            <a:pPr marL="0" indent="0">
              <a:buNone/>
            </a:pPr>
            <a:r>
              <a:rPr lang="en-US" altLang="ko-KR" sz="1100" dirty="0"/>
              <a:t>2.  A pipelined processor has a clock rate of 1GHz and executes a program with ten million instructions. </a:t>
            </a:r>
          </a:p>
          <a:p>
            <a:pPr marL="0" indent="0">
              <a:buNone/>
            </a:pPr>
            <a:r>
              <a:rPr lang="en-US" altLang="ko-KR" sz="1100" dirty="0"/>
              <a:t>     The pipeline has five stages and instructions are issued at a rate of one per clock. </a:t>
            </a:r>
          </a:p>
          <a:p>
            <a:pPr marL="0" indent="0">
              <a:buNone/>
            </a:pPr>
            <a:r>
              <a:rPr lang="en-US" altLang="ko-KR" sz="1100" dirty="0"/>
              <a:t>   1)  What is the speedup of this processor for this program compared to a non-pipelined processor.</a:t>
            </a:r>
          </a:p>
          <a:p>
            <a:pPr marL="0" indent="0">
              <a:buNone/>
            </a:pPr>
            <a:r>
              <a:rPr lang="en-US" altLang="ko-KR" sz="1100" dirty="0"/>
              <a:t>   2) What is the MIPS rate for the pipelined and non-pipelined processor.</a:t>
            </a:r>
          </a:p>
          <a:p>
            <a:pPr marL="0" indent="0">
              <a:buNone/>
            </a:pPr>
            <a:r>
              <a:rPr lang="en-US" altLang="ko-KR" sz="1100" dirty="0"/>
              <a:t>   3) List three pipeline hazards and briefly explain how these hazards affect the performance.</a:t>
            </a:r>
          </a:p>
          <a:p>
            <a:pPr>
              <a:buNone/>
            </a:pPr>
            <a:endParaRPr lang="en-US" altLang="ko-KR" sz="1100" dirty="0"/>
          </a:p>
          <a:p>
            <a:pPr>
              <a:buNone/>
            </a:pPr>
            <a:r>
              <a:rPr lang="en-US" altLang="ko-KR" sz="1100" dirty="0"/>
              <a:t>3. Choose all items which are more related with RISC compared to CISC. </a:t>
            </a:r>
          </a:p>
          <a:p>
            <a:pPr>
              <a:buNone/>
            </a:pPr>
            <a:r>
              <a:rPr lang="en-US" altLang="ko-KR" sz="1100" dirty="0"/>
              <a:t>   ① µ-programmed control unit ② various instruction size ③ simple addressing mode</a:t>
            </a:r>
          </a:p>
          <a:p>
            <a:pPr>
              <a:buNone/>
            </a:pPr>
            <a:r>
              <a:rPr lang="en-US" altLang="ko-KR" sz="1100" dirty="0"/>
              <a:t>   ④ x86 processor ⑤ ARM processor ⑥ arithmetic combined with load/store</a:t>
            </a:r>
          </a:p>
          <a:p>
            <a:pPr>
              <a:buNone/>
            </a:pPr>
            <a:r>
              <a:rPr lang="en-US" altLang="ko-KR" sz="1100" dirty="0"/>
              <a:t>   ⑦ large number of registers ⑧ small number of op codes ⑨ control memory</a:t>
            </a:r>
          </a:p>
          <a:p>
            <a:pPr>
              <a:buNone/>
            </a:pPr>
            <a:endParaRPr lang="en-US" altLang="ko-KR" sz="1100" dirty="0"/>
          </a:p>
          <a:p>
            <a:pPr>
              <a:buNone/>
            </a:pPr>
            <a:r>
              <a:rPr lang="en-US" altLang="ko-KR" sz="1100" dirty="0"/>
              <a:t>4.  Choose all the features of an SMP.</a:t>
            </a:r>
          </a:p>
          <a:p>
            <a:pPr marL="0" indent="0">
              <a:buNone/>
            </a:pPr>
            <a:r>
              <a:rPr lang="en-US" altLang="ko-KR" sz="1100" dirty="0"/>
              <a:t>  ① There are 2 or more similar processors of comparable capability.</a:t>
            </a:r>
          </a:p>
          <a:p>
            <a:pPr marL="0" indent="0">
              <a:buNone/>
            </a:pPr>
            <a:r>
              <a:rPr lang="en-US" altLang="ko-KR" sz="1100" dirty="0"/>
              <a:t>  ② All processors can perform the same functions.</a:t>
            </a:r>
          </a:p>
          <a:p>
            <a:pPr marL="0" indent="0">
              <a:buNone/>
            </a:pPr>
            <a:r>
              <a:rPr lang="en-US" altLang="ko-KR" sz="1100" dirty="0"/>
              <a:t>  ③ Each processor is controlled by each operating system.</a:t>
            </a:r>
          </a:p>
          <a:p>
            <a:pPr marL="0" indent="0">
              <a:buNone/>
            </a:pPr>
            <a:r>
              <a:rPr lang="en-US" altLang="ko-KR" sz="1100" dirty="0"/>
              <a:t>  ④ Memory access time depends on the location of each processor.</a:t>
            </a:r>
          </a:p>
          <a:p>
            <a:pPr marL="0" indent="0">
              <a:buNone/>
            </a:pPr>
            <a:r>
              <a:rPr lang="en-US" altLang="ko-KR" sz="1100" dirty="0"/>
              <a:t>  ⑤ All processors share the same main memory and I/O facilities </a:t>
            </a:r>
            <a:endParaRPr lang="en-US" altLang="ko-KR" sz="1100" b="1" dirty="0"/>
          </a:p>
          <a:p>
            <a:pPr>
              <a:buNone/>
            </a:pPr>
            <a:r>
              <a:rPr lang="en-US" altLang="ko-KR" sz="1100" dirty="0"/>
              <a:t>5. Show the size of each storage to store the</a:t>
            </a:r>
            <a:r>
              <a:rPr lang="ko-KR" altLang="en-US" sz="1100" dirty="0"/>
              <a:t> </a:t>
            </a:r>
            <a:r>
              <a:rPr lang="en-US" altLang="ko-KR" sz="1100" dirty="0"/>
              <a:t>followings,</a:t>
            </a:r>
            <a:r>
              <a:rPr lang="ko-KR" altLang="en-US" sz="1100" dirty="0"/>
              <a:t> </a:t>
            </a:r>
            <a:r>
              <a:rPr lang="en-US" altLang="ko-KR" sz="1100" dirty="0"/>
              <a:t>and</a:t>
            </a:r>
            <a:r>
              <a:rPr lang="ko-KR" altLang="en-US" sz="1100" dirty="0"/>
              <a:t> </a:t>
            </a:r>
            <a:r>
              <a:rPr lang="en-US" altLang="ko-KR" sz="1100" dirty="0"/>
              <a:t>show</a:t>
            </a:r>
            <a:r>
              <a:rPr lang="ko-KR" altLang="en-US" sz="1100" dirty="0"/>
              <a:t> </a:t>
            </a:r>
            <a:r>
              <a:rPr lang="en-US" altLang="ko-KR" sz="1100" dirty="0"/>
              <a:t>their</a:t>
            </a:r>
            <a:r>
              <a:rPr lang="ko-KR" altLang="en-US" sz="1100" dirty="0"/>
              <a:t> </a:t>
            </a:r>
            <a:r>
              <a:rPr lang="en-US" altLang="ko-KR" sz="1100" dirty="0"/>
              <a:t>binary</a:t>
            </a:r>
            <a:r>
              <a:rPr lang="ko-KR" altLang="en-US" sz="1100" dirty="0"/>
              <a:t> </a:t>
            </a:r>
            <a:r>
              <a:rPr lang="en-US" altLang="ko-KR" sz="1100" dirty="0"/>
              <a:t>representation.</a:t>
            </a:r>
          </a:p>
          <a:p>
            <a:pPr>
              <a:buNone/>
            </a:pPr>
            <a:r>
              <a:rPr lang="en-US" altLang="ko-KR" sz="1100" dirty="0"/>
              <a:t>     1) character ‘1’,  2) string “1”,  3) integer 1,  and 4) real number(single precision) 1.0.</a:t>
            </a:r>
          </a:p>
        </p:txBody>
      </p:sp>
    </p:spTree>
    <p:extLst>
      <p:ext uri="{BB962C8B-B14F-4D97-AF65-F5344CB8AC3E}">
        <p14:creationId xmlns:p14="http://schemas.microsoft.com/office/powerpoint/2010/main" val="299675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
        <p:nvSpPr>
          <p:cNvPr id="4" name="TextBox 3">
            <a:extLst>
              <a:ext uri="{FF2B5EF4-FFF2-40B4-BE49-F238E27FC236}">
                <a16:creationId xmlns:a16="http://schemas.microsoft.com/office/drawing/2014/main" id="{49CEF863-D3EA-4847-B94B-16A55DBF8DA2}"/>
              </a:ext>
            </a:extLst>
          </p:cNvPr>
          <p:cNvSpPr txBox="1"/>
          <p:nvPr/>
        </p:nvSpPr>
        <p:spPr>
          <a:xfrm>
            <a:off x="755576" y="1340768"/>
            <a:ext cx="7128792"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Processing time without pipeline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T1 = n × k × 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Processing time without pipeline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T2 = k × t + (n-1) × t = (k + n -1) × 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Speedup = T1/T2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 (n × k × t) / {(k + n -1) × 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 (n × k )/ (k + n -1)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When</a:t>
            </a:r>
            <a:r>
              <a:rPr kumimoji="0" lang="ko-KR" altLang="en-US" sz="2400" b="0" i="0" u="none" strike="noStrike" kern="1200" cap="none" spc="0" normalizeH="0" baseline="0" noProof="0" dirty="0">
                <a:ln>
                  <a:noFill/>
                </a:ln>
                <a:solidFill>
                  <a:prstClr val="black"/>
                </a:solidFill>
                <a:effectLst/>
                <a:uLnTx/>
                <a:uFillTx/>
                <a:latin typeface="Times New Roman" pitchFamily="-1" charset="0"/>
                <a:ea typeface="+mn-ea"/>
                <a:cs typeface="+mn-cs"/>
              </a:rPr>
              <a:t> </a:t>
            </a: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n</a:t>
            </a:r>
            <a:r>
              <a:rPr kumimoji="0" lang="ko-KR" altLang="en-US" sz="2400" b="0" i="0" u="none" strike="noStrike" kern="1200" cap="none" spc="0" normalizeH="0" baseline="0" noProof="0" dirty="0">
                <a:ln>
                  <a:noFill/>
                </a:ln>
                <a:solidFill>
                  <a:prstClr val="black"/>
                </a:solidFill>
                <a:effectLst/>
                <a:uLnTx/>
                <a:uFillTx/>
                <a:latin typeface="Times New Roman" pitchFamily="-1" charset="0"/>
                <a:ea typeface="+mn-ea"/>
                <a:cs typeface="+mn-cs"/>
              </a:rPr>
              <a:t> </a:t>
            </a: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goes</a:t>
            </a:r>
            <a:r>
              <a:rPr kumimoji="0" lang="ko-KR" altLang="en-US" sz="2400" b="0" i="0" u="none" strike="noStrike" kern="1200" cap="none" spc="0" normalizeH="0" baseline="0" noProof="0" dirty="0">
                <a:ln>
                  <a:noFill/>
                </a:ln>
                <a:solidFill>
                  <a:prstClr val="black"/>
                </a:solidFill>
                <a:effectLst/>
                <a:uLnTx/>
                <a:uFillTx/>
                <a:latin typeface="Times New Roman" pitchFamily="-1" charset="0"/>
                <a:ea typeface="+mn-ea"/>
                <a:cs typeface="+mn-cs"/>
              </a:rPr>
              <a:t> </a:t>
            </a: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towards</a:t>
            </a:r>
            <a:r>
              <a:rPr kumimoji="0" lang="ko-KR" altLang="en-US" sz="2400" b="0" i="0" u="none" strike="noStrike" kern="1200" cap="none" spc="0" normalizeH="0" baseline="0" noProof="0" dirty="0">
                <a:ln>
                  <a:noFill/>
                </a:ln>
                <a:solidFill>
                  <a:prstClr val="black"/>
                </a:solidFill>
                <a:effectLst/>
                <a:uLnTx/>
                <a:uFillTx/>
                <a:latin typeface="Times New Roman" pitchFamily="-1" charset="0"/>
                <a:ea typeface="+mn-ea"/>
                <a:cs typeface="+mn-cs"/>
              </a:rPr>
              <a:t> ∞</a:t>
            </a:r>
            <a:r>
              <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rPr>
              <a:t>, speedup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Tree>
    <p:extLst>
      <p:ext uri="{BB962C8B-B14F-4D97-AF65-F5344CB8AC3E}">
        <p14:creationId xmlns:p14="http://schemas.microsoft.com/office/powerpoint/2010/main" val="1477834269"/>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72070" y="69290"/>
            <a:ext cx="7556313" cy="767422"/>
          </a:xfrm>
        </p:spPr>
        <p:txBody>
          <a:bodyPr/>
          <a:lstStyle/>
          <a:p>
            <a:pPr lvl="0" algn="ctr">
              <a:defRPr/>
            </a:pPr>
            <a:r>
              <a:rPr lang="en-US" altLang="ko-KR" sz="2900" dirty="0">
                <a:ea typeface="굴림"/>
              </a:rPr>
              <a:t>Notice(</a:t>
            </a:r>
            <a:r>
              <a:rPr lang="ko-KR" altLang="en-US" sz="2900" dirty="0">
                <a:ea typeface="굴림"/>
              </a:rPr>
              <a:t>유의사항</a:t>
            </a:r>
            <a:r>
              <a:rPr lang="en-US" altLang="ko-KR" sz="2900" dirty="0">
                <a:ea typeface="굴림"/>
              </a:rPr>
              <a:t>)</a:t>
            </a:r>
          </a:p>
        </p:txBody>
      </p:sp>
      <p:sp>
        <p:nvSpPr>
          <p:cNvPr id="10243" name="Rectangle 3"/>
          <p:cNvSpPr>
            <a:spLocks noGrp="1" noChangeArrowheads="1"/>
          </p:cNvSpPr>
          <p:nvPr>
            <p:ph type="body" idx="1"/>
          </p:nvPr>
        </p:nvSpPr>
        <p:spPr>
          <a:xfrm>
            <a:off x="40021" y="849459"/>
            <a:ext cx="8420410" cy="6192688"/>
          </a:xfrm>
        </p:spPr>
        <p:txBody>
          <a:bodyPr>
            <a:noAutofit/>
          </a:bodyPr>
          <a:lstStyle/>
          <a:p>
            <a:pPr>
              <a:defRPr/>
            </a:pPr>
            <a:r>
              <a:rPr lang="ko-KR" altLang="en-US" sz="1800" dirty="0">
                <a:ea typeface="굴림"/>
              </a:rPr>
              <a:t>이번 학기의 최종 성적</a:t>
            </a:r>
            <a:r>
              <a:rPr lang="en-US" altLang="ko-KR" sz="1800" dirty="0">
                <a:ea typeface="굴림"/>
              </a:rPr>
              <a:t> </a:t>
            </a:r>
            <a:r>
              <a:rPr lang="ko-KR" altLang="en-US" sz="1800" dirty="0">
                <a:ea typeface="굴림"/>
              </a:rPr>
              <a:t>구성은</a:t>
            </a:r>
            <a:endParaRPr lang="en-US" altLang="ko-KR" sz="1800" dirty="0">
              <a:ea typeface="굴림"/>
            </a:endParaRPr>
          </a:p>
          <a:p>
            <a:pPr marL="0" indent="0">
              <a:buNone/>
              <a:defRPr/>
            </a:pPr>
            <a:r>
              <a:rPr lang="en-US" altLang="ko-KR" sz="1800" dirty="0">
                <a:ea typeface="굴림"/>
              </a:rPr>
              <a:t>     Final-exam : 60%, </a:t>
            </a:r>
            <a:r>
              <a:rPr lang="en-GB" altLang="ko-KR" sz="1800" dirty="0">
                <a:ea typeface="굴림"/>
              </a:rPr>
              <a:t>     </a:t>
            </a:r>
            <a:r>
              <a:rPr lang="en-US" altLang="ko-KR" sz="1800" dirty="0">
                <a:ea typeface="굴림"/>
              </a:rPr>
              <a:t>Assignments : 20%, </a:t>
            </a:r>
            <a:r>
              <a:rPr lang="en-GB" altLang="ko-KR" sz="1800" dirty="0">
                <a:ea typeface="굴림"/>
              </a:rPr>
              <a:t>     </a:t>
            </a:r>
            <a:r>
              <a:rPr lang="en-US" altLang="ko-KR" sz="1800" dirty="0">
                <a:ea typeface="굴림"/>
              </a:rPr>
              <a:t>Attendance : 20% </a:t>
            </a:r>
            <a:r>
              <a:rPr lang="ko-KR" altLang="en-US" sz="1800" dirty="0">
                <a:ea typeface="굴림"/>
              </a:rPr>
              <a:t>입니다</a:t>
            </a:r>
            <a:r>
              <a:rPr lang="en-US" altLang="ko-KR" sz="1800" dirty="0">
                <a:ea typeface="굴림"/>
              </a:rPr>
              <a:t>.</a:t>
            </a:r>
            <a:endParaRPr lang="en-GB" altLang="ko-KR" sz="1800" dirty="0">
              <a:ea typeface="굴림"/>
            </a:endParaRPr>
          </a:p>
          <a:p>
            <a:pPr>
              <a:defRPr/>
            </a:pPr>
            <a:r>
              <a:rPr lang="ko-KR" altLang="en-US" sz="1800" dirty="0">
                <a:ea typeface="굴림"/>
              </a:rPr>
              <a:t>과제물은 이메일</a:t>
            </a:r>
            <a:r>
              <a:rPr lang="en-US" altLang="ko-KR" sz="1800" dirty="0">
                <a:ea typeface="굴림"/>
              </a:rPr>
              <a:t>(</a:t>
            </a:r>
            <a:r>
              <a:rPr lang="en-US" altLang="ko-KR" sz="1800" dirty="0">
                <a:ea typeface="굴림"/>
                <a:hlinkClick r:id="rId3"/>
              </a:rPr>
              <a:t>kscho@dankook.ac.kr</a:t>
            </a:r>
            <a:r>
              <a:rPr lang="en-US" altLang="ko-KR" sz="1800" dirty="0">
                <a:ea typeface="굴림"/>
              </a:rPr>
              <a:t>)</a:t>
            </a:r>
            <a:r>
              <a:rPr lang="ko-KR" altLang="en-US" sz="1800" dirty="0">
                <a:ea typeface="굴림"/>
              </a:rPr>
              <a:t>로 제출하며</a:t>
            </a:r>
            <a:r>
              <a:rPr lang="en-US" altLang="ko-KR" sz="1800" dirty="0">
                <a:ea typeface="굴림"/>
              </a:rPr>
              <a:t>,</a:t>
            </a:r>
            <a:r>
              <a:rPr lang="ko-KR" altLang="en-US" sz="1800" dirty="0">
                <a:ea typeface="굴림"/>
              </a:rPr>
              <a:t> 파일을 절대 첨부하지 말고 메일 본문에 직접 과제에 대한 답을 적어야 합니다</a:t>
            </a:r>
            <a:r>
              <a:rPr lang="en-US" altLang="ko-KR" sz="1800" dirty="0">
                <a:ea typeface="굴림"/>
              </a:rPr>
              <a:t>.</a:t>
            </a:r>
            <a:r>
              <a:rPr lang="ko-KR" altLang="en-US" sz="1800" dirty="0">
                <a:ea typeface="굴림"/>
              </a:rPr>
              <a:t>  이메일의 제목은 반드시 </a:t>
            </a:r>
            <a:r>
              <a:rPr lang="en-US" altLang="ko-KR" sz="1800" dirty="0">
                <a:ea typeface="굴림"/>
              </a:rPr>
              <a:t>“</a:t>
            </a:r>
            <a:r>
              <a:rPr lang="ko-KR" altLang="en-US" sz="1800" dirty="0">
                <a:ea typeface="굴림"/>
              </a:rPr>
              <a:t>과제번호</a:t>
            </a:r>
            <a:r>
              <a:rPr lang="en-US" altLang="ko-KR" sz="1800" dirty="0">
                <a:ea typeface="굴림"/>
              </a:rPr>
              <a:t>-</a:t>
            </a:r>
            <a:r>
              <a:rPr lang="ko-KR" altLang="en-US" sz="1800" dirty="0">
                <a:ea typeface="굴림"/>
              </a:rPr>
              <a:t>분반</a:t>
            </a:r>
            <a:r>
              <a:rPr lang="en-US" altLang="ko-KR" sz="1800" dirty="0">
                <a:ea typeface="굴림"/>
              </a:rPr>
              <a:t>-</a:t>
            </a:r>
            <a:r>
              <a:rPr lang="ko-KR" altLang="en-US" sz="1800" dirty="0">
                <a:ea typeface="굴림"/>
              </a:rPr>
              <a:t>이름</a:t>
            </a:r>
            <a:r>
              <a:rPr lang="en-US" altLang="ko-KR" sz="1800" dirty="0">
                <a:ea typeface="굴림"/>
              </a:rPr>
              <a:t>-</a:t>
            </a:r>
            <a:r>
              <a:rPr lang="ko-KR" altLang="en-US" sz="1800" dirty="0">
                <a:ea typeface="굴림"/>
              </a:rPr>
              <a:t>학번</a:t>
            </a:r>
            <a:r>
              <a:rPr lang="en-US" altLang="ko-KR" sz="1800" dirty="0">
                <a:ea typeface="굴림"/>
              </a:rPr>
              <a:t>”</a:t>
            </a:r>
            <a:r>
              <a:rPr lang="ko-KR" altLang="en-US" sz="1800" dirty="0">
                <a:ea typeface="굴림"/>
              </a:rPr>
              <a:t>으로 해야 합니다 </a:t>
            </a:r>
            <a:r>
              <a:rPr lang="en-US" altLang="ko-KR" sz="1800" dirty="0">
                <a:ea typeface="굴림"/>
              </a:rPr>
              <a:t>(</a:t>
            </a:r>
            <a:r>
              <a:rPr lang="ko-KR" altLang="en-US" sz="1800" dirty="0">
                <a:ea typeface="굴림"/>
              </a:rPr>
              <a:t>예</a:t>
            </a:r>
            <a:r>
              <a:rPr lang="en-US" altLang="ko-KR" sz="1800" dirty="0">
                <a:ea typeface="굴림"/>
              </a:rPr>
              <a:t>,</a:t>
            </a:r>
            <a:r>
              <a:rPr lang="ko-KR" altLang="en-US" sz="1800" dirty="0">
                <a:ea typeface="굴림"/>
              </a:rPr>
              <a:t> 과제</a:t>
            </a:r>
            <a:r>
              <a:rPr lang="en-US" altLang="ko-KR" sz="1800" dirty="0">
                <a:ea typeface="굴림"/>
              </a:rPr>
              <a:t>4-</a:t>
            </a:r>
            <a:r>
              <a:rPr lang="ko-KR" altLang="en-US" sz="1800" dirty="0">
                <a:ea typeface="굴림"/>
              </a:rPr>
              <a:t>분반</a:t>
            </a:r>
            <a:r>
              <a:rPr lang="en-US" altLang="ko-KR" sz="1800" dirty="0">
                <a:ea typeface="굴림"/>
              </a:rPr>
              <a:t>1-</a:t>
            </a:r>
            <a:r>
              <a:rPr lang="ko-KR" altLang="en-US" sz="1800" dirty="0">
                <a:ea typeface="굴림"/>
              </a:rPr>
              <a:t>홍길동</a:t>
            </a:r>
            <a:r>
              <a:rPr lang="en-US" altLang="ko-KR" sz="1800" dirty="0">
                <a:ea typeface="굴림"/>
              </a:rPr>
              <a:t>-1234567)</a:t>
            </a:r>
            <a:r>
              <a:rPr lang="ko-KR" altLang="en-US" sz="1800" dirty="0">
                <a:ea typeface="굴림"/>
              </a:rPr>
              <a:t> 이를 지키지 않으면 감점이 됩니다</a:t>
            </a:r>
            <a:r>
              <a:rPr lang="en-US" altLang="ko-KR" sz="1800" dirty="0">
                <a:ea typeface="굴림"/>
              </a:rPr>
              <a:t>.</a:t>
            </a:r>
            <a:r>
              <a:rPr lang="ko-KR" altLang="en-US" sz="1800" dirty="0">
                <a:ea typeface="굴림"/>
              </a:rPr>
              <a:t> 월</a:t>
            </a:r>
            <a:r>
              <a:rPr lang="en-US" altLang="ko-KR" sz="1800" dirty="0">
                <a:ea typeface="굴림"/>
              </a:rPr>
              <a:t>/</a:t>
            </a:r>
            <a:r>
              <a:rPr lang="ko-KR" altLang="en-US" sz="1800" dirty="0">
                <a:ea typeface="굴림"/>
              </a:rPr>
              <a:t>수요일 </a:t>
            </a:r>
            <a:r>
              <a:rPr lang="en-US" altLang="ko-KR" sz="1800" dirty="0">
                <a:ea typeface="굴림"/>
              </a:rPr>
              <a:t>1:00-2:30 </a:t>
            </a:r>
            <a:r>
              <a:rPr lang="ko-KR" altLang="en-US" sz="1800" dirty="0">
                <a:ea typeface="굴림"/>
              </a:rPr>
              <a:t>수업은 분반</a:t>
            </a:r>
            <a:r>
              <a:rPr lang="en-US" altLang="ko-KR" sz="1800" dirty="0">
                <a:ea typeface="굴림"/>
              </a:rPr>
              <a:t>1,</a:t>
            </a:r>
            <a:r>
              <a:rPr lang="ko-KR" altLang="en-US" sz="1800" dirty="0">
                <a:ea typeface="굴림"/>
              </a:rPr>
              <a:t> </a:t>
            </a:r>
            <a:r>
              <a:rPr lang="en-US" altLang="ko-KR" sz="1800" dirty="0">
                <a:ea typeface="굴림"/>
              </a:rPr>
              <a:t>2:30-4:00</a:t>
            </a:r>
            <a:r>
              <a:rPr lang="ko-KR" altLang="en-US" sz="1800" dirty="0">
                <a:ea typeface="굴림"/>
              </a:rPr>
              <a:t> 수업은 분반</a:t>
            </a:r>
            <a:r>
              <a:rPr lang="en-US" altLang="ko-KR" sz="1800" dirty="0">
                <a:ea typeface="굴림"/>
              </a:rPr>
              <a:t>2</a:t>
            </a:r>
            <a:r>
              <a:rPr lang="ko-KR" altLang="en-US" sz="1800" dirty="0">
                <a:ea typeface="굴림"/>
              </a:rPr>
              <a:t> 이며</a:t>
            </a:r>
            <a:r>
              <a:rPr lang="en-US" altLang="ko-KR" sz="1800" dirty="0">
                <a:ea typeface="굴림"/>
              </a:rPr>
              <a:t>, </a:t>
            </a:r>
            <a:r>
              <a:rPr lang="ko-KR" altLang="en-US" sz="1800" dirty="0">
                <a:ea typeface="굴림"/>
              </a:rPr>
              <a:t>오늘 과제의 번호는 과제</a:t>
            </a:r>
            <a:r>
              <a:rPr lang="en-US" altLang="ko-KR" sz="1800" dirty="0">
                <a:ea typeface="굴림"/>
              </a:rPr>
              <a:t>4</a:t>
            </a:r>
            <a:r>
              <a:rPr lang="ko-KR" altLang="en-US" sz="1800" dirty="0">
                <a:ea typeface="굴림"/>
              </a:rPr>
              <a:t>입니다</a:t>
            </a:r>
            <a:r>
              <a:rPr lang="en-US" altLang="ko-KR" sz="1800" dirty="0">
                <a:ea typeface="굴림"/>
              </a:rPr>
              <a:t>.</a:t>
            </a:r>
          </a:p>
          <a:p>
            <a:pPr>
              <a:defRPr/>
            </a:pPr>
            <a:r>
              <a:rPr lang="ko-KR" altLang="en-US" sz="1800" dirty="0">
                <a:ea typeface="굴림"/>
              </a:rPr>
              <a:t>기말고사도 동일한 방법으로 풀이를 제출하므로</a:t>
            </a:r>
            <a:r>
              <a:rPr lang="en-US" altLang="ko-KR" sz="1800" dirty="0">
                <a:ea typeface="굴림"/>
              </a:rPr>
              <a:t>, </a:t>
            </a:r>
            <a:r>
              <a:rPr lang="ko-KR" altLang="en-US" sz="1800" dirty="0">
                <a:ea typeface="굴림"/>
              </a:rPr>
              <a:t>과제 제출시에 유의 사항을 반드시 숙지하기 바랍니다</a:t>
            </a:r>
            <a:r>
              <a:rPr lang="en-US" altLang="ko-KR" sz="1800" dirty="0">
                <a:ea typeface="굴림"/>
              </a:rPr>
              <a:t>.</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itchFamily="-1" charset="0"/>
              <a:ea typeface="+mn-ea"/>
              <a:cs typeface="+mn-cs"/>
            </a:endParaRP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spd="med">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Interrupt Processing</a:t>
            </a:r>
          </a:p>
        </p:txBody>
      </p:sp>
      <p:sp>
        <p:nvSpPr>
          <p:cNvPr id="151555" name="Rectangle 3"/>
          <p:cNvSpPr>
            <a:spLocks noGrp="1" noChangeArrowheads="1"/>
          </p:cNvSpPr>
          <p:nvPr>
            <p:ph idx="1"/>
          </p:nvPr>
        </p:nvSpPr>
        <p:spPr>
          <a:xfrm>
            <a:off x="533400" y="1981200"/>
            <a:ext cx="7556313" cy="4495800"/>
          </a:xfrm>
        </p:spPr>
        <p:txBody>
          <a:bodyPr>
            <a:normAutofit fontScale="92500" lnSpcReduction="10000"/>
          </a:bodyPr>
          <a:lstStyle/>
          <a:p>
            <a:r>
              <a:rPr lang="en-GB" dirty="0"/>
              <a:t>Interrupts</a:t>
            </a:r>
          </a:p>
          <a:p>
            <a:pPr lvl="1"/>
            <a:r>
              <a:rPr lang="en-GB" dirty="0"/>
              <a:t>Generated by a signal from hardware and it may occur at random times during the execution of a program</a:t>
            </a:r>
          </a:p>
          <a:p>
            <a:pPr lvl="1"/>
            <a:r>
              <a:rPr lang="en-GB" dirty="0"/>
              <a:t>Maskable</a:t>
            </a:r>
          </a:p>
          <a:p>
            <a:pPr lvl="1"/>
            <a:r>
              <a:rPr lang="en-GB" dirty="0"/>
              <a:t>Nonmaskable</a:t>
            </a:r>
          </a:p>
          <a:p>
            <a:r>
              <a:rPr lang="en-GB" dirty="0"/>
              <a:t>Exceptions</a:t>
            </a:r>
          </a:p>
          <a:p>
            <a:pPr lvl="1"/>
            <a:r>
              <a:rPr lang="en-GB" dirty="0"/>
              <a:t>Generated from software and is provoked by the execution of an instruction</a:t>
            </a:r>
          </a:p>
          <a:p>
            <a:pPr lvl="1"/>
            <a:r>
              <a:rPr lang="en-GB" dirty="0"/>
              <a:t>Processor detected</a:t>
            </a:r>
          </a:p>
          <a:p>
            <a:pPr lvl="1"/>
            <a:r>
              <a:rPr lang="en-GB" dirty="0"/>
              <a:t>Programmed</a:t>
            </a:r>
          </a:p>
          <a:p>
            <a:r>
              <a:rPr lang="en-GB" dirty="0"/>
              <a:t>Interrupt vector table</a:t>
            </a:r>
          </a:p>
          <a:p>
            <a:pPr lvl="1"/>
            <a:r>
              <a:rPr lang="en-GB" dirty="0"/>
              <a:t>Every type of interrupt is assigned a number</a:t>
            </a:r>
          </a:p>
          <a:p>
            <a:pPr lvl="1"/>
            <a:r>
              <a:rPr lang="en-GB" dirty="0"/>
              <a:t>Number is used to index into the interrupt vector table</a:t>
            </a:r>
          </a:p>
        </p:txBody>
      </p:sp>
      <p:sp>
        <p:nvSpPr>
          <p:cNvPr id="4" name="Text Placeholder 3"/>
          <p:cNvSpPr>
            <a:spLocks noGrp="1"/>
          </p:cNvSpPr>
          <p:nvPr>
            <p:ph type="body" sz="half" idx="2"/>
          </p:nvPr>
        </p:nvSpPr>
        <p:spPr>
          <a:xfrm>
            <a:off x="609600" y="1295400"/>
            <a:ext cx="7558960" cy="608853"/>
          </a:xfrm>
        </p:spPr>
        <p:txBody>
          <a:bodyPr/>
          <a:lstStyle/>
          <a:p>
            <a:r>
              <a:rPr lang="en-US" dirty="0"/>
              <a:t>Interrupts and Exceptions</a:t>
            </a: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11560" y="-17920"/>
            <a:ext cx="7556313" cy="995082"/>
          </a:xfrm>
        </p:spPr>
        <p:txBody>
          <a:bodyPr/>
          <a:lstStyle/>
          <a:p>
            <a:r>
              <a:rPr lang="en-GB" dirty="0">
                <a:effectLst>
                  <a:outerShdw blurRad="38100" dist="38100" dir="2700000" algn="tl">
                    <a:srgbClr val="000000">
                      <a:alpha val="43137"/>
                    </a:srgbClr>
                  </a:outerShdw>
                </a:effectLst>
              </a:rPr>
              <a:t>The ARM Processor</a:t>
            </a:r>
          </a:p>
        </p:txBody>
      </p:sp>
      <p:sp>
        <p:nvSpPr>
          <p:cNvPr id="4" name="Content Placeholder 3"/>
          <p:cNvSpPr>
            <a:spLocks noGrp="1"/>
          </p:cNvSpPr>
          <p:nvPr>
            <p:ph idx="1"/>
          </p:nvPr>
        </p:nvSpPr>
        <p:spPr>
          <a:xfrm>
            <a:off x="611560" y="1988840"/>
            <a:ext cx="7556313" cy="4343399"/>
          </a:xfrm>
        </p:spPr>
        <p:txBody>
          <a:bodyPr>
            <a:normAutofit fontScale="85000" lnSpcReduction="20000"/>
          </a:bodyPr>
          <a:lstStyle/>
          <a:p>
            <a:r>
              <a:rPr lang="en-US" dirty="0"/>
              <a:t>Moderate array of uniform registers</a:t>
            </a:r>
          </a:p>
          <a:p>
            <a:r>
              <a:rPr lang="en-US" dirty="0"/>
              <a:t>A load/store model of data processing in which operations only perform on operands in registers and not directly in memory</a:t>
            </a:r>
          </a:p>
          <a:p>
            <a:r>
              <a:rPr lang="en-US" dirty="0"/>
              <a:t>A uniform fixed-length instruction of 32 bits for the standard set and 16 bits for the Thumb instruction set</a:t>
            </a:r>
          </a:p>
          <a:p>
            <a:r>
              <a:rPr lang="en-US" dirty="0"/>
              <a:t>Separate arithmetic logic unit (ALU) and shifter units</a:t>
            </a:r>
          </a:p>
          <a:p>
            <a:r>
              <a:rPr lang="en-US" dirty="0"/>
              <a:t>A small number of addressing modes with all load/store addresses determined from registers and instruction fields</a:t>
            </a:r>
          </a:p>
          <a:p>
            <a:r>
              <a:rPr lang="en-US" dirty="0"/>
              <a:t>Auto-increment and auto-decrement addressing modes are used to improve the operation of program loops</a:t>
            </a:r>
          </a:p>
          <a:p>
            <a:r>
              <a:rPr lang="en-US" dirty="0"/>
              <a:t>Conditional execution of instructions minimizes the need for conditional branch instructions, thereby improving pipeline efficiency, because pipeline flushing is reduced</a:t>
            </a:r>
          </a:p>
        </p:txBody>
      </p:sp>
      <p:sp>
        <p:nvSpPr>
          <p:cNvPr id="5" name="Text Placeholder 4"/>
          <p:cNvSpPr>
            <a:spLocks noGrp="1"/>
          </p:cNvSpPr>
          <p:nvPr>
            <p:ph type="body" sz="half" idx="2"/>
          </p:nvPr>
        </p:nvSpPr>
        <p:spPr>
          <a:xfrm>
            <a:off x="539552" y="980728"/>
            <a:ext cx="7558960" cy="774700"/>
          </a:xfrm>
        </p:spPr>
        <p:txBody>
          <a:bodyPr/>
          <a:lstStyle/>
          <a:p>
            <a:r>
              <a:rPr lang="en-US" dirty="0"/>
              <a:t>ARM is primarily a RISC system with the following attributes:</a:t>
            </a:r>
          </a:p>
        </p:txBody>
      </p:sp>
      <p:sp>
        <p:nvSpPr>
          <p:cNvPr id="2" name="Footer Placeholder 1"/>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Times New Roman" pitchFamily="-1" charset="0"/>
                <a:ea typeface="+mn-ea"/>
                <a:cs typeface="+mn-cs"/>
              </a:rPr>
              <a:t>© 2016 Pearson Education, Inc., Hoboken, NJ.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a:effectLst>
                  <a:outerShdw blurRad="38100" dist="38100" dir="2700000" algn="tl">
                    <a:srgbClr val="000000">
                      <a:alpha val="43137"/>
                    </a:srgbClr>
                  </a:outerShdw>
                </a:effectLst>
              </a:rPr>
              <a:t>Chapter 15</a:t>
            </a:r>
          </a:p>
        </p:txBody>
      </p:sp>
      <p:sp>
        <p:nvSpPr>
          <p:cNvPr id="11" name="Text Placeholder 10"/>
          <p:cNvSpPr>
            <a:spLocks noGrp="1"/>
          </p:cNvSpPr>
          <p:nvPr>
            <p:ph type="body" sz="half" idx="2"/>
          </p:nvPr>
        </p:nvSpPr>
        <p:spPr>
          <a:xfrm>
            <a:off x="533400" y="5157192"/>
            <a:ext cx="8610600" cy="885825"/>
          </a:xfrm>
        </p:spPr>
        <p:txBody>
          <a:bodyPr>
            <a:normAutofit fontScale="77500" lnSpcReduction="20000"/>
          </a:bodyPr>
          <a:lstStyle/>
          <a:p>
            <a:r>
              <a:rPr lang="en-US" sz="4400" dirty="0"/>
              <a:t>Reduced Instruction Set Computers (RISC)</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MS Gothic"/>
      </a:majorFont>
      <a:minorFont>
        <a:latin typeface="Rockwell"/>
        <a:ea typeface=""/>
        <a:cs typeface=""/>
        <a:font script="Jpan" typeface="MS Gothic"/>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1_COA8e">
  <a:themeElements>
    <a:clrScheme name="COA8e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A8e">
      <a:majorFont>
        <a:latin typeface="Arial Black"/>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A8e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A8e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A8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A8e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A8e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A8e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A8e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4119</TotalTime>
  <Words>13502</Words>
  <Application>Microsoft Office PowerPoint</Application>
  <PresentationFormat>화면 슬라이드 쇼(4:3)</PresentationFormat>
  <Paragraphs>708</Paragraphs>
  <Slides>40</Slides>
  <Notes>40</Notes>
  <HiddenSlides>0</HiddenSlides>
  <MMClips>0</MMClips>
  <ScaleCrop>false</ScaleCrop>
  <HeadingPairs>
    <vt:vector size="6" baseType="variant">
      <vt:variant>
        <vt:lpstr>사용한 글꼴</vt:lpstr>
      </vt:variant>
      <vt:variant>
        <vt:i4>6</vt:i4>
      </vt:variant>
      <vt:variant>
        <vt:lpstr>테마</vt:lpstr>
      </vt:variant>
      <vt:variant>
        <vt:i4>4</vt:i4>
      </vt:variant>
      <vt:variant>
        <vt:lpstr>슬라이드 제목</vt:lpstr>
      </vt:variant>
      <vt:variant>
        <vt:i4>40</vt:i4>
      </vt:variant>
    </vt:vector>
  </HeadingPairs>
  <TitlesOfParts>
    <vt:vector size="50" baseType="lpstr">
      <vt:lpstr>Arial</vt:lpstr>
      <vt:lpstr>Arial Black</vt:lpstr>
      <vt:lpstr>Rockwell</vt:lpstr>
      <vt:lpstr>Times New Roman</vt:lpstr>
      <vt:lpstr>Verdana</vt:lpstr>
      <vt:lpstr>Wingdings</vt:lpstr>
      <vt:lpstr>Advantage</vt:lpstr>
      <vt:lpstr>1_Advantage</vt:lpstr>
      <vt:lpstr>2_Advantage</vt:lpstr>
      <vt:lpstr>1_COA8e</vt:lpstr>
      <vt:lpstr>William Stallings  Computer Organization  and Architecture 10th Edition</vt:lpstr>
      <vt:lpstr>Pipelining Strategy</vt:lpstr>
      <vt:lpstr>PowerPoint 프레젠테이션</vt:lpstr>
      <vt:lpstr>PowerPoint 프레젠테이션</vt:lpstr>
      <vt:lpstr>PowerPoint 프레젠테이션</vt:lpstr>
      <vt:lpstr>Pipeline Hazards</vt:lpstr>
      <vt:lpstr>Interrupt Processing</vt:lpstr>
      <vt:lpstr>The ARM Processor</vt:lpstr>
      <vt:lpstr>Chapter 15</vt:lpstr>
      <vt:lpstr>Supersca l ar</vt:lpstr>
      <vt:lpstr>PowerPoint 프레젠테이션</vt:lpstr>
      <vt:lpstr>PowerPoint 프레젠테이션</vt:lpstr>
      <vt:lpstr>PowerPoint 프레젠테이션</vt:lpstr>
      <vt:lpstr>PowerPoint 프레젠테이션</vt:lpstr>
      <vt:lpstr>Instruction Execution Characteristics</vt:lpstr>
      <vt:lpstr>Implications</vt:lpstr>
      <vt:lpstr>The Use of a Large Register File</vt:lpstr>
      <vt:lpstr>PowerPoint 프레젠테이션</vt:lpstr>
      <vt:lpstr>PowerPoint 프레젠테이션</vt:lpstr>
      <vt:lpstr>PowerPoint 프레젠테이션</vt:lpstr>
      <vt:lpstr>Why CISC ?</vt:lpstr>
      <vt:lpstr>PowerPoint 프레젠테이션</vt:lpstr>
      <vt:lpstr>Characteristics of Reduced Instruction Set Architectures</vt:lpstr>
      <vt:lpstr>PowerPoint 프레젠테이션</vt:lpstr>
      <vt:lpstr>Optimization of Pipelining</vt:lpstr>
      <vt:lpstr>PowerPoint 프레젠테이션</vt:lpstr>
      <vt:lpstr>PowerPoint 프레젠테이션</vt:lpstr>
      <vt:lpstr>RISC versus CISC Controversy</vt:lpstr>
      <vt:lpstr>Chapter 17</vt:lpstr>
      <vt:lpstr>Multiple Processor Organization</vt:lpstr>
      <vt:lpstr>PowerPoint 프레젠테이션</vt:lpstr>
      <vt:lpstr>PowerPoint 프레젠테이션</vt:lpstr>
      <vt:lpstr>Symmetric Multiprocessor (SMP)</vt:lpstr>
      <vt:lpstr>PowerPoint 프레젠테이션</vt:lpstr>
      <vt:lpstr>PowerPoint 프레젠테이션</vt:lpstr>
      <vt:lpstr>Clusters</vt:lpstr>
      <vt:lpstr>PowerPoint 프레젠테이션</vt:lpstr>
      <vt:lpstr>Nonuniform Memory Access (NUMA)</vt:lpstr>
      <vt:lpstr>Assignment 4.(과제4)</vt:lpstr>
      <vt:lpstr>Notice(유의사항)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Reduced Instruction Set Computers</dc:title>
  <dc:creator>Adrian J Pullin</dc:creator>
  <cp:lastModifiedBy>경산 조</cp:lastModifiedBy>
  <cp:revision>107</cp:revision>
  <cp:lastPrinted>2017-11-02T01:39:50Z</cp:lastPrinted>
  <dcterms:created xsi:type="dcterms:W3CDTF">2012-07-23T03:58:11Z</dcterms:created>
  <dcterms:modified xsi:type="dcterms:W3CDTF">2021-11-20T02:11:36Z</dcterms:modified>
</cp:coreProperties>
</file>